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87" r:id="rId2"/>
    <p:sldId id="286" r:id="rId3"/>
    <p:sldId id="285" r:id="rId4"/>
    <p:sldId id="284" r:id="rId5"/>
    <p:sldId id="292" r:id="rId6"/>
    <p:sldId id="293" r:id="rId7"/>
    <p:sldId id="294" r:id="rId8"/>
    <p:sldId id="281" r:id="rId9"/>
    <p:sldId id="288" r:id="rId10"/>
    <p:sldId id="289" r:id="rId11"/>
    <p:sldId id="290" r:id="rId12"/>
    <p:sldId id="291" r:id="rId13"/>
    <p:sldId id="280" r:id="rId14"/>
    <p:sldId id="279" r:id="rId15"/>
    <p:sldId id="295" r:id="rId16"/>
    <p:sldId id="296" r:id="rId17"/>
    <p:sldId id="297" r:id="rId18"/>
    <p:sldId id="298" r:id="rId19"/>
    <p:sldId id="299" r:id="rId20"/>
    <p:sldId id="301" r:id="rId21"/>
    <p:sldId id="309" r:id="rId22"/>
    <p:sldId id="310" r:id="rId23"/>
    <p:sldId id="315" r:id="rId24"/>
    <p:sldId id="319" r:id="rId25"/>
    <p:sldId id="302" r:id="rId26"/>
    <p:sldId id="278" r:id="rId27"/>
    <p:sldId id="303" r:id="rId28"/>
    <p:sldId id="306" r:id="rId29"/>
    <p:sldId id="304" r:id="rId30"/>
    <p:sldId id="305" r:id="rId31"/>
    <p:sldId id="308" r:id="rId32"/>
    <p:sldId id="307" r:id="rId33"/>
    <p:sldId id="312" r:id="rId34"/>
    <p:sldId id="317" r:id="rId35"/>
    <p:sldId id="260" r:id="rId36"/>
    <p:sldId id="318" r:id="rId37"/>
    <p:sldId id="320" r:id="rId38"/>
    <p:sldId id="258" r:id="rId39"/>
    <p:sldId id="257"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F44B2B-9B28-479E-9128-5279D87D2A9C}" v="92" dt="2023-10-31T20:38:18.891"/>
    <p1510:client id="{0F9C6B63-5208-481A-B221-B1F9E6A4E12C}" v="506" dt="2023-11-05T04:41:43.341"/>
    <p1510:client id="{21EC64CC-5F57-421F-ABD5-EB62E483E3A6}" v="89" dt="2023-10-28T23:19:00.714"/>
    <p1510:client id="{24F65E45-5FCC-4346-A524-B71865FDCECC}" v="3" dt="2023-11-04T06:40:09.188"/>
    <p1510:client id="{32326F08-3A63-48A8-881A-F958F686F342}" v="307" dt="2023-11-06T00:26:29.238"/>
    <p1510:client id="{50F07DCB-8504-4E67-A783-BF0FEEBCE99A}" v="172" dt="2023-10-31T00:06:41.219"/>
    <p1510:client id="{57CDECB4-C41F-40AA-A66C-AA8FC7EF1FE1}" v="8" dt="2023-11-05T23:10:47.097"/>
    <p1510:client id="{642DAE32-B84B-4552-8016-8B62F7527562}" v="414" dt="2023-10-30T20:10:59.967"/>
    <p1510:client id="{AC5F17CB-B9C2-46BD-BE94-3E58E4E27A22}" v="142" dt="2023-11-03T23:55:05.463"/>
    <p1510:client id="{C1CEFE75-9C68-4EE7-978D-1343D8E3578E}" v="151" dt="2023-11-07T00:10:43.916"/>
    <p1510:client id="{D06B6E22-221D-4E09-AB32-64F79AF48599}" v="17" dt="2023-11-06T05:46:37.600"/>
    <p1510:client id="{E8760212-9DD8-4EA5-B06F-0E18C8D797E1}" v="1949" dt="2023-11-06T00:48:51.664"/>
    <p1510:client id="{EB74F103-C090-4A95-9F3C-56B8120E5B95}" v="304" dt="2023-10-30T05:40:11.7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11/22/2023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hyperlink" Target="https://commons.wikimedia.org/wiki/File:BalticServers_data_center.jpg" TargetMode="Externa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hyperlink" Target="https://commons.wikimedia.org/wiki/File:BalticServers_data_center.jpg" TargetMode="External"/><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4.jpeg"/><Relationship Id="rId5" Type="http://schemas.openxmlformats.org/officeDocument/2006/relationships/image" Target="../media/image12.jpeg"/><Relationship Id="rId4"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hyperlink" Target="https://commons.wikimedia.org/wiki/File:BalticServers_data_center.jpg" TargetMode="External"/><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6.gif"/></Relationships>
</file>

<file path=ppt/slides/_rels/slide15.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17.jpeg"/></Relationships>
</file>

<file path=ppt/slides/_rels/slide17.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19.jpe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image" Target="../media/image20.jpeg"/><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blog.keliweb.it/2016/07/che-cose-un-data-center/"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ebdeveloppementdurable.com/dossier-internet-data-center-bilan-energetique-positif-ou-negatif/4/" TargetMode="Externa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image" Target="../media/image22.jpeg"/></Relationships>
</file>

<file path=ppt/slides/_rels/slide3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vebkrali.blogspot.com/2013/04/google-data-center-in-fotolari.html" TargetMode="External"/><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wired.it/attualita/media/2018/01/11/master-data-science-statale/"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juku.it/the-good-the-bad-and-the-ugly-of-hci/network-and-internet-communication-technology-concept-data-center-interior-server-racks-with-telecommunication-equipment-in-server-room-3/" TargetMode="External"/><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hyperlink" Target="https://www.juku.it/the-good-the-bad-and-the-ugly-of-hci/network-and-internet-communication-technology-concept-data-center-interior-server-racks-with-telecommunication-equipment-in-server-room-3/" TargetMode="External"/><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juku.it/the-good-the-bad-and-the-ugly-of-hci/network-and-internet-communication-technology-concept-data-center-interior-server-racks-with-telecommunication-equipment-in-server-room-3/" TargetMode="External"/><Relationship Id="rId2" Type="http://schemas.openxmlformats.org/officeDocument/2006/relationships/image" Target="../media/image5.jpe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hyperlink" Target="https://commons.wikimedia.org/wiki/File:BalticServers_data_center.jpg"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hyperlink" Target="https://commons.wikimedia.org/wiki/File:BalticServers_data_center.jpg" TargetMode="External"/><Relationship Id="rId2" Type="http://schemas.openxmlformats.org/officeDocument/2006/relationships/image" Target="../media/image9.jpeg"/><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5D010CC-A9B3-7F73-6CDE-014E3CE63A54}"/>
              </a:ext>
            </a:extLst>
          </p:cNvPr>
          <p:cNvPicPr>
            <a:picLocks noGrp="1" noChangeAspect="1"/>
          </p:cNvPicPr>
          <p:nvPr>
            <p:ph idx="1"/>
          </p:nvPr>
        </p:nvPicPr>
        <p:blipFill>
          <a:blip r:embed="rId2"/>
          <a:stretch>
            <a:fillRect/>
          </a:stretch>
        </p:blipFill>
        <p:spPr>
          <a:xfrm>
            <a:off x="-1056" y="-5252"/>
            <a:ext cx="12194115" cy="6876141"/>
          </a:xfrm>
        </p:spPr>
      </p:pic>
      <p:sp>
        <p:nvSpPr>
          <p:cNvPr id="11" name="Title 10">
            <a:extLst>
              <a:ext uri="{FF2B5EF4-FFF2-40B4-BE49-F238E27FC236}">
                <a16:creationId xmlns:a16="http://schemas.microsoft.com/office/drawing/2014/main" id="{75CC6C42-0844-0CD1-18E9-206E871E3E4C}"/>
              </a:ext>
            </a:extLst>
          </p:cNvPr>
          <p:cNvSpPr>
            <a:spLocks noGrp="1"/>
          </p:cNvSpPr>
          <p:nvPr>
            <p:ph type="title"/>
          </p:nvPr>
        </p:nvSpPr>
        <p:spPr>
          <a:xfrm>
            <a:off x="693056" y="389315"/>
            <a:ext cx="10515600" cy="1325563"/>
          </a:xfrm>
        </p:spPr>
        <p:txBody>
          <a:bodyPr>
            <a:normAutofit fontScale="90000"/>
          </a:bodyPr>
          <a:lstStyle/>
          <a:p>
            <a:pPr algn="ctr"/>
            <a:r>
              <a:rPr lang="en-US" sz="4800" b="1">
                <a:solidFill>
                  <a:schemeClr val="bg1"/>
                </a:solidFill>
                <a:ea typeface="+mj-lt"/>
                <a:cs typeface="+mj-lt"/>
              </a:rPr>
              <a:t>VL2: A Scalable and Flexible Data </a:t>
            </a:r>
            <a:br>
              <a:rPr lang="en-US" sz="4800" b="1">
                <a:solidFill>
                  <a:schemeClr val="bg1"/>
                </a:solidFill>
                <a:ea typeface="+mj-lt"/>
                <a:cs typeface="+mj-lt"/>
              </a:rPr>
            </a:br>
            <a:r>
              <a:rPr lang="en-US" sz="4800" b="1">
                <a:solidFill>
                  <a:schemeClr val="bg1"/>
                </a:solidFill>
                <a:ea typeface="+mj-lt"/>
                <a:cs typeface="+mj-lt"/>
              </a:rPr>
              <a:t>Center Network</a:t>
            </a:r>
            <a:endParaRPr lang="en-US" b="1">
              <a:solidFill>
                <a:schemeClr val="bg1"/>
              </a:solidFill>
              <a:ea typeface="+mj-lt"/>
              <a:cs typeface="+mj-lt"/>
            </a:endParaRPr>
          </a:p>
        </p:txBody>
      </p:sp>
      <p:sp>
        <p:nvSpPr>
          <p:cNvPr id="2" name="TextBox 1">
            <a:extLst>
              <a:ext uri="{FF2B5EF4-FFF2-40B4-BE49-F238E27FC236}">
                <a16:creationId xmlns:a16="http://schemas.microsoft.com/office/drawing/2014/main" id="{93D32E0C-4575-5C0D-91D5-90A9F7D700F4}"/>
              </a:ext>
            </a:extLst>
          </p:cNvPr>
          <p:cNvSpPr txBox="1"/>
          <p:nvPr/>
        </p:nvSpPr>
        <p:spPr>
          <a:xfrm>
            <a:off x="913190" y="2383932"/>
            <a:ext cx="10631714" cy="20774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300" b="1">
                <a:solidFill>
                  <a:schemeClr val="bg1"/>
                </a:solidFill>
                <a:latin typeface="Calibri Light"/>
                <a:cs typeface="Calibri Light"/>
              </a:rPr>
              <a:t>Presented By:</a:t>
            </a:r>
          </a:p>
          <a:p>
            <a:pPr algn="ctr"/>
            <a:r>
              <a:rPr lang="en-US" sz="4300" b="1">
                <a:solidFill>
                  <a:schemeClr val="bg1"/>
                </a:solidFill>
                <a:latin typeface="Calibri Light"/>
                <a:cs typeface="Calibri Light"/>
              </a:rPr>
              <a:t>Mahek Desai</a:t>
            </a:r>
            <a:endParaRPr lang="en-US" sz="4300" b="1">
              <a:solidFill>
                <a:schemeClr val="bg1"/>
              </a:solidFill>
              <a:latin typeface="Calibri Light"/>
              <a:ea typeface="Calibri Light"/>
              <a:cs typeface="Calibri Light"/>
            </a:endParaRPr>
          </a:p>
          <a:p>
            <a:pPr algn="ctr"/>
            <a:r>
              <a:rPr lang="en-US" sz="4300" b="1">
                <a:solidFill>
                  <a:schemeClr val="bg1"/>
                </a:solidFill>
                <a:latin typeface="Calibri Light"/>
                <a:cs typeface="Calibri Light"/>
              </a:rPr>
              <a:t>Apoorva </a:t>
            </a:r>
            <a:r>
              <a:rPr lang="en-US" sz="4300" b="1" err="1">
                <a:solidFill>
                  <a:schemeClr val="bg1"/>
                </a:solidFill>
                <a:latin typeface="Calibri Light"/>
                <a:cs typeface="Calibri Light"/>
              </a:rPr>
              <a:t>Rumale</a:t>
            </a:r>
            <a:endParaRPr lang="en-US" sz="4300" b="1">
              <a:solidFill>
                <a:schemeClr val="bg1"/>
              </a:solidFill>
              <a:latin typeface="Calibri Light"/>
              <a:ea typeface="Calibri Light"/>
              <a:cs typeface="Calibri Light"/>
            </a:endParaRPr>
          </a:p>
        </p:txBody>
      </p:sp>
      <p:sp>
        <p:nvSpPr>
          <p:cNvPr id="4" name="Title 10">
            <a:extLst>
              <a:ext uri="{FF2B5EF4-FFF2-40B4-BE49-F238E27FC236}">
                <a16:creationId xmlns:a16="http://schemas.microsoft.com/office/drawing/2014/main" id="{0AD0B0F5-33A6-6D73-8F05-1E5046BD9E5F}"/>
              </a:ext>
            </a:extLst>
          </p:cNvPr>
          <p:cNvSpPr txBox="1">
            <a:spLocks/>
          </p:cNvSpPr>
          <p:nvPr/>
        </p:nvSpPr>
        <p:spPr>
          <a:xfrm>
            <a:off x="700314" y="5056360"/>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solidFill>
                  <a:schemeClr val="bg1"/>
                </a:solidFill>
                <a:cs typeface="Calibri Light"/>
              </a:rPr>
              <a:t>Department Of Computer Science</a:t>
            </a:r>
          </a:p>
          <a:p>
            <a:pPr algn="ctr"/>
            <a:r>
              <a:rPr lang="en-US" sz="3600" b="1">
                <a:solidFill>
                  <a:schemeClr val="bg1"/>
                </a:solidFill>
                <a:cs typeface="Calibri Light"/>
              </a:rPr>
              <a:t>California State University, Northridge</a:t>
            </a:r>
          </a:p>
        </p:txBody>
      </p:sp>
      <p:pic>
        <p:nvPicPr>
          <p:cNvPr id="7" name="Picture 6" descr="A red letter on a black background&#10;&#10;Description automatically generated">
            <a:extLst>
              <a:ext uri="{FF2B5EF4-FFF2-40B4-BE49-F238E27FC236}">
                <a16:creationId xmlns:a16="http://schemas.microsoft.com/office/drawing/2014/main" id="{6952CBDC-E3B6-A68C-73B3-2B97A68A0BAF}"/>
              </a:ext>
            </a:extLst>
          </p:cNvPr>
          <p:cNvPicPr>
            <a:picLocks noChangeAspect="1"/>
          </p:cNvPicPr>
          <p:nvPr/>
        </p:nvPicPr>
        <p:blipFill rotWithShape="1">
          <a:blip r:embed="rId3"/>
          <a:srcRect r="67841" b="1429"/>
          <a:stretch/>
        </p:blipFill>
        <p:spPr>
          <a:xfrm>
            <a:off x="9828590" y="5059249"/>
            <a:ext cx="1281317" cy="1198898"/>
          </a:xfrm>
          <a:prstGeom prst="rect">
            <a:avLst/>
          </a:prstGeom>
        </p:spPr>
      </p:pic>
      <p:sp>
        <p:nvSpPr>
          <p:cNvPr id="3" name="Slide Number Placeholder 2">
            <a:extLst>
              <a:ext uri="{FF2B5EF4-FFF2-40B4-BE49-F238E27FC236}">
                <a16:creationId xmlns:a16="http://schemas.microsoft.com/office/drawing/2014/main" id="{381C8B08-B817-CA76-0221-8FF7C44EA01E}"/>
              </a:ext>
            </a:extLst>
          </p:cNvPr>
          <p:cNvSpPr>
            <a:spLocks noGrp="1"/>
          </p:cNvSpPr>
          <p:nvPr>
            <p:ph type="sldNum" sz="quarter" idx="12"/>
          </p:nvPr>
        </p:nvSpPr>
        <p:spPr/>
        <p:txBody>
          <a:bodyPr/>
          <a:lstStyle/>
          <a:p>
            <a:fld id="{330EA680-D336-4FF7-8B7A-9848BB0A1C32}" type="slidenum">
              <a:rPr lang="en-US" sz="1600" dirty="0" smtClean="0">
                <a:solidFill>
                  <a:schemeClr val="bg1"/>
                </a:solidFill>
                <a:latin typeface="Calibri Light"/>
                <a:cs typeface="Calibri Light"/>
              </a:rPr>
              <a:t>1</a:t>
            </a:fld>
            <a:endParaRPr lang="en-US" sz="1600">
              <a:solidFill>
                <a:schemeClr val="bg1"/>
              </a:solidFill>
              <a:latin typeface="Calibri Light"/>
              <a:cs typeface="Calibri Light"/>
            </a:endParaRPr>
          </a:p>
        </p:txBody>
      </p:sp>
    </p:spTree>
    <p:extLst>
      <p:ext uri="{BB962C8B-B14F-4D97-AF65-F5344CB8AC3E}">
        <p14:creationId xmlns:p14="http://schemas.microsoft.com/office/powerpoint/2010/main" val="2808757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all of computer servers&#10;&#10;Description automatically generated">
            <a:extLst>
              <a:ext uri="{FF2B5EF4-FFF2-40B4-BE49-F238E27FC236}">
                <a16:creationId xmlns:a16="http://schemas.microsoft.com/office/drawing/2014/main" id="{E1BFAC72-CFB1-8B1C-2052-3F4D9403AA8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7116" b="8298"/>
          <a:stretch/>
        </p:blipFill>
        <p:spPr>
          <a:xfrm>
            <a:off x="72591" y="10"/>
            <a:ext cx="12191980" cy="6857990"/>
          </a:xfrm>
          <a:prstGeom prst="rect">
            <a:avLst/>
          </a:prstGeom>
        </p:spPr>
      </p:pic>
      <p:sp>
        <p:nvSpPr>
          <p:cNvPr id="3" name="Title 1">
            <a:extLst>
              <a:ext uri="{FF2B5EF4-FFF2-40B4-BE49-F238E27FC236}">
                <a16:creationId xmlns:a16="http://schemas.microsoft.com/office/drawing/2014/main" id="{93B7D0EA-0055-C04D-C519-10E70C74644E}"/>
              </a:ext>
            </a:extLst>
          </p:cNvPr>
          <p:cNvSpPr txBox="1">
            <a:spLocks/>
          </p:cNvSpPr>
          <p:nvPr/>
        </p:nvSpPr>
        <p:spPr>
          <a:xfrm>
            <a:off x="685878" y="394231"/>
            <a:ext cx="10515600" cy="1325563"/>
          </a:xfrm>
          <a:prstGeom prst="rect">
            <a:avLst/>
          </a:prstGeom>
        </p:spPr>
        <p:txBody>
          <a:bodyPr vert="horz" lIns="91440" tIns="45720" rIns="91440" bIns="45720"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4800" b="1" dirty="0">
                <a:latin typeface="Calibri Light"/>
                <a:cs typeface="Calibri Light"/>
              </a:rPr>
              <a:t>LIMITATIONS OF CURRENT DATA CENTER NETWORK TOPOLOGY (Cont.)</a:t>
            </a:r>
          </a:p>
        </p:txBody>
      </p:sp>
      <p:sp>
        <p:nvSpPr>
          <p:cNvPr id="6" name="Slide Number Placeholder 5">
            <a:extLst>
              <a:ext uri="{FF2B5EF4-FFF2-40B4-BE49-F238E27FC236}">
                <a16:creationId xmlns:a16="http://schemas.microsoft.com/office/drawing/2014/main" id="{2C848541-726A-0B61-6647-A97E5FB8B34F}"/>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10</a:t>
            </a:fld>
            <a:endParaRPr lang="en-US" sz="1600">
              <a:latin typeface="Calibri Light"/>
              <a:cs typeface="Calibri Light"/>
            </a:endParaRPr>
          </a:p>
        </p:txBody>
      </p:sp>
      <p:sp>
        <p:nvSpPr>
          <p:cNvPr id="8" name="Footer Placeholder 7">
            <a:extLst>
              <a:ext uri="{FF2B5EF4-FFF2-40B4-BE49-F238E27FC236}">
                <a16:creationId xmlns:a16="http://schemas.microsoft.com/office/drawing/2014/main" id="{A13183FB-5DE4-F57C-C5D3-77A7E010BC45}"/>
              </a:ext>
            </a:extLst>
          </p:cNvPr>
          <p:cNvSpPr>
            <a:spLocks noGrp="1"/>
          </p:cNvSpPr>
          <p:nvPr>
            <p:ph type="ftr" sz="quarter" idx="11"/>
          </p:nvPr>
        </p:nvSpPr>
        <p:spPr/>
        <p:txBody>
          <a:bodyPr/>
          <a:lstStyle/>
          <a:p>
            <a:r>
              <a:rPr lang="en-US"/>
              <a:t>This image is from https://doi.org/10.1145/1594977.159257.</a:t>
            </a:r>
          </a:p>
        </p:txBody>
      </p:sp>
      <p:pic>
        <p:nvPicPr>
          <p:cNvPr id="10" name="Picture 9" descr="A diagram of a network&#10;&#10;Description automatically generated">
            <a:extLst>
              <a:ext uri="{FF2B5EF4-FFF2-40B4-BE49-F238E27FC236}">
                <a16:creationId xmlns:a16="http://schemas.microsoft.com/office/drawing/2014/main" id="{2EF589A3-8E14-9165-EDF5-00EB6B1BDDF9}"/>
              </a:ext>
            </a:extLst>
          </p:cNvPr>
          <p:cNvPicPr>
            <a:picLocks noChangeAspect="1"/>
          </p:cNvPicPr>
          <p:nvPr/>
        </p:nvPicPr>
        <p:blipFill>
          <a:blip r:embed="rId4"/>
          <a:stretch>
            <a:fillRect/>
          </a:stretch>
        </p:blipFill>
        <p:spPr>
          <a:xfrm>
            <a:off x="1246239" y="1903286"/>
            <a:ext cx="9195617" cy="4391071"/>
          </a:xfrm>
          <a:prstGeom prst="rect">
            <a:avLst/>
          </a:prstGeom>
        </p:spPr>
      </p:pic>
      <p:pic>
        <p:nvPicPr>
          <p:cNvPr id="2" name="Picture 1" descr="A diagram of a network&#10;&#10;Description automatically generated">
            <a:extLst>
              <a:ext uri="{FF2B5EF4-FFF2-40B4-BE49-F238E27FC236}">
                <a16:creationId xmlns:a16="http://schemas.microsoft.com/office/drawing/2014/main" id="{0875494C-D813-52A4-060A-AA3708DF98AF}"/>
              </a:ext>
            </a:extLst>
          </p:cNvPr>
          <p:cNvPicPr>
            <a:picLocks noChangeAspect="1"/>
          </p:cNvPicPr>
          <p:nvPr/>
        </p:nvPicPr>
        <p:blipFill>
          <a:blip r:embed="rId5"/>
          <a:stretch>
            <a:fillRect/>
          </a:stretch>
        </p:blipFill>
        <p:spPr>
          <a:xfrm>
            <a:off x="1250298" y="1912375"/>
            <a:ext cx="9199792" cy="4385186"/>
          </a:xfrm>
          <a:prstGeom prst="rect">
            <a:avLst/>
          </a:prstGeom>
        </p:spPr>
      </p:pic>
      <p:pic>
        <p:nvPicPr>
          <p:cNvPr id="7" name="Picture 6" descr="A diagram of a network&#10;&#10;Description automatically generated">
            <a:extLst>
              <a:ext uri="{FF2B5EF4-FFF2-40B4-BE49-F238E27FC236}">
                <a16:creationId xmlns:a16="http://schemas.microsoft.com/office/drawing/2014/main" id="{5635208B-78B2-E595-B98F-0730999BDE0C}"/>
              </a:ext>
            </a:extLst>
          </p:cNvPr>
          <p:cNvPicPr>
            <a:picLocks noChangeAspect="1"/>
          </p:cNvPicPr>
          <p:nvPr/>
        </p:nvPicPr>
        <p:blipFill>
          <a:blip r:embed="rId6"/>
          <a:stretch>
            <a:fillRect/>
          </a:stretch>
        </p:blipFill>
        <p:spPr>
          <a:xfrm>
            <a:off x="1249629" y="1911091"/>
            <a:ext cx="9182601" cy="4399127"/>
          </a:xfrm>
          <a:prstGeom prst="rect">
            <a:avLst/>
          </a:prstGeom>
        </p:spPr>
      </p:pic>
    </p:spTree>
    <p:extLst>
      <p:ext uri="{BB962C8B-B14F-4D97-AF65-F5344CB8AC3E}">
        <p14:creationId xmlns:p14="http://schemas.microsoft.com/office/powerpoint/2010/main" val="1358516430"/>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all of computer servers&#10;&#10;Description automatically generated">
            <a:extLst>
              <a:ext uri="{FF2B5EF4-FFF2-40B4-BE49-F238E27FC236}">
                <a16:creationId xmlns:a16="http://schemas.microsoft.com/office/drawing/2014/main" id="{E1BFAC72-CFB1-8B1C-2052-3F4D9403AA8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7116" b="8298"/>
          <a:stretch/>
        </p:blipFill>
        <p:spPr>
          <a:xfrm>
            <a:off x="72591" y="10"/>
            <a:ext cx="12191980" cy="6857990"/>
          </a:xfrm>
          <a:prstGeom prst="rect">
            <a:avLst/>
          </a:prstGeom>
        </p:spPr>
      </p:pic>
      <p:sp>
        <p:nvSpPr>
          <p:cNvPr id="3" name="Title 1">
            <a:extLst>
              <a:ext uri="{FF2B5EF4-FFF2-40B4-BE49-F238E27FC236}">
                <a16:creationId xmlns:a16="http://schemas.microsoft.com/office/drawing/2014/main" id="{93B7D0EA-0055-C04D-C519-10E70C74644E}"/>
              </a:ext>
            </a:extLst>
          </p:cNvPr>
          <p:cNvSpPr txBox="1">
            <a:spLocks/>
          </p:cNvSpPr>
          <p:nvPr/>
        </p:nvSpPr>
        <p:spPr>
          <a:xfrm>
            <a:off x="685878" y="394231"/>
            <a:ext cx="10515600" cy="1325563"/>
          </a:xfrm>
          <a:prstGeom prst="rect">
            <a:avLst/>
          </a:prstGeom>
        </p:spPr>
        <p:txBody>
          <a:bodyPr vert="horz" lIns="91440" tIns="45720" rIns="91440" bIns="45720"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4800" b="1" dirty="0">
                <a:latin typeface="Calibri Light"/>
                <a:cs typeface="Calibri Light"/>
              </a:rPr>
              <a:t>LIMITATIONS OF CURRENT DATA CENTER NETWORK TOPOLOGY (Cont.)</a:t>
            </a:r>
          </a:p>
        </p:txBody>
      </p:sp>
      <p:sp>
        <p:nvSpPr>
          <p:cNvPr id="6" name="Slide Number Placeholder 5">
            <a:extLst>
              <a:ext uri="{FF2B5EF4-FFF2-40B4-BE49-F238E27FC236}">
                <a16:creationId xmlns:a16="http://schemas.microsoft.com/office/drawing/2014/main" id="{2C848541-726A-0B61-6647-A97E5FB8B34F}"/>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11</a:t>
            </a:fld>
            <a:endParaRPr lang="en-US" sz="1600">
              <a:latin typeface="Calibri Light"/>
              <a:cs typeface="Calibri Light"/>
            </a:endParaRPr>
          </a:p>
        </p:txBody>
      </p:sp>
      <p:sp>
        <p:nvSpPr>
          <p:cNvPr id="8" name="Footer Placeholder 7">
            <a:extLst>
              <a:ext uri="{FF2B5EF4-FFF2-40B4-BE49-F238E27FC236}">
                <a16:creationId xmlns:a16="http://schemas.microsoft.com/office/drawing/2014/main" id="{A13183FB-5DE4-F57C-C5D3-77A7E010BC45}"/>
              </a:ext>
            </a:extLst>
          </p:cNvPr>
          <p:cNvSpPr>
            <a:spLocks noGrp="1"/>
          </p:cNvSpPr>
          <p:nvPr>
            <p:ph type="ftr" sz="quarter" idx="11"/>
          </p:nvPr>
        </p:nvSpPr>
        <p:spPr/>
        <p:txBody>
          <a:bodyPr/>
          <a:lstStyle/>
          <a:p>
            <a:r>
              <a:rPr lang="en-US"/>
              <a:t>This image is from https://doi.org/10.1145/1594977.159257.</a:t>
            </a:r>
          </a:p>
        </p:txBody>
      </p:sp>
      <p:pic>
        <p:nvPicPr>
          <p:cNvPr id="10" name="Picture 9" descr="A diagram of a network&#10;&#10;Description automatically generated">
            <a:extLst>
              <a:ext uri="{FF2B5EF4-FFF2-40B4-BE49-F238E27FC236}">
                <a16:creationId xmlns:a16="http://schemas.microsoft.com/office/drawing/2014/main" id="{2EF589A3-8E14-9165-EDF5-00EB6B1BDDF9}"/>
              </a:ext>
            </a:extLst>
          </p:cNvPr>
          <p:cNvPicPr>
            <a:picLocks noChangeAspect="1"/>
          </p:cNvPicPr>
          <p:nvPr/>
        </p:nvPicPr>
        <p:blipFill>
          <a:blip r:embed="rId4"/>
          <a:stretch>
            <a:fillRect/>
          </a:stretch>
        </p:blipFill>
        <p:spPr>
          <a:xfrm>
            <a:off x="1246239" y="1903286"/>
            <a:ext cx="9195617" cy="4391071"/>
          </a:xfrm>
          <a:prstGeom prst="rect">
            <a:avLst/>
          </a:prstGeom>
        </p:spPr>
      </p:pic>
      <p:pic>
        <p:nvPicPr>
          <p:cNvPr id="2" name="Picture 1" descr="A diagram of a network&#10;&#10;Description automatically generated">
            <a:extLst>
              <a:ext uri="{FF2B5EF4-FFF2-40B4-BE49-F238E27FC236}">
                <a16:creationId xmlns:a16="http://schemas.microsoft.com/office/drawing/2014/main" id="{0875494C-D813-52A4-060A-AA3708DF98AF}"/>
              </a:ext>
            </a:extLst>
          </p:cNvPr>
          <p:cNvPicPr>
            <a:picLocks noChangeAspect="1"/>
          </p:cNvPicPr>
          <p:nvPr/>
        </p:nvPicPr>
        <p:blipFill>
          <a:blip r:embed="rId5"/>
          <a:stretch>
            <a:fillRect/>
          </a:stretch>
        </p:blipFill>
        <p:spPr>
          <a:xfrm>
            <a:off x="1250298" y="1912375"/>
            <a:ext cx="9199792" cy="4385186"/>
          </a:xfrm>
          <a:prstGeom prst="rect">
            <a:avLst/>
          </a:prstGeom>
        </p:spPr>
      </p:pic>
      <p:pic>
        <p:nvPicPr>
          <p:cNvPr id="5" name="Picture 4" descr="A diagram of a network&#10;&#10;Description automatically generated">
            <a:extLst>
              <a:ext uri="{FF2B5EF4-FFF2-40B4-BE49-F238E27FC236}">
                <a16:creationId xmlns:a16="http://schemas.microsoft.com/office/drawing/2014/main" id="{4F167AD2-6362-AA72-CB5E-DEE60DA46A52}"/>
              </a:ext>
            </a:extLst>
          </p:cNvPr>
          <p:cNvPicPr>
            <a:picLocks noChangeAspect="1"/>
          </p:cNvPicPr>
          <p:nvPr/>
        </p:nvPicPr>
        <p:blipFill>
          <a:blip r:embed="rId6"/>
          <a:stretch>
            <a:fillRect/>
          </a:stretch>
        </p:blipFill>
        <p:spPr>
          <a:xfrm>
            <a:off x="1245144" y="1917511"/>
            <a:ext cx="9189921" cy="4365008"/>
          </a:xfrm>
          <a:prstGeom prst="rect">
            <a:avLst/>
          </a:prstGeom>
        </p:spPr>
      </p:pic>
    </p:spTree>
    <p:extLst>
      <p:ext uri="{BB962C8B-B14F-4D97-AF65-F5344CB8AC3E}">
        <p14:creationId xmlns:p14="http://schemas.microsoft.com/office/powerpoint/2010/main" val="1897040999"/>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all of computer servers&#10;&#10;Description automatically generated">
            <a:extLst>
              <a:ext uri="{FF2B5EF4-FFF2-40B4-BE49-F238E27FC236}">
                <a16:creationId xmlns:a16="http://schemas.microsoft.com/office/drawing/2014/main" id="{E1BFAC72-CFB1-8B1C-2052-3F4D9403AA8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7116" b="8298"/>
          <a:stretch/>
        </p:blipFill>
        <p:spPr>
          <a:xfrm>
            <a:off x="72591" y="10"/>
            <a:ext cx="12191980" cy="6857990"/>
          </a:xfrm>
          <a:prstGeom prst="rect">
            <a:avLst/>
          </a:prstGeom>
        </p:spPr>
      </p:pic>
      <p:sp>
        <p:nvSpPr>
          <p:cNvPr id="3" name="Title 1">
            <a:extLst>
              <a:ext uri="{FF2B5EF4-FFF2-40B4-BE49-F238E27FC236}">
                <a16:creationId xmlns:a16="http://schemas.microsoft.com/office/drawing/2014/main" id="{93B7D0EA-0055-C04D-C519-10E70C74644E}"/>
              </a:ext>
            </a:extLst>
          </p:cNvPr>
          <p:cNvSpPr txBox="1">
            <a:spLocks/>
          </p:cNvSpPr>
          <p:nvPr/>
        </p:nvSpPr>
        <p:spPr>
          <a:xfrm>
            <a:off x="685878" y="394231"/>
            <a:ext cx="10515600" cy="1325563"/>
          </a:xfrm>
          <a:prstGeom prst="rect">
            <a:avLst/>
          </a:prstGeom>
        </p:spPr>
        <p:txBody>
          <a:bodyPr vert="horz" lIns="91440" tIns="45720" rIns="91440" bIns="45720"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4800" b="1" dirty="0">
                <a:latin typeface="Calibri Light"/>
                <a:cs typeface="Calibri Light"/>
              </a:rPr>
              <a:t>LIMITATIONS OF CURRENT DATA CENTER NETWORK TOPOLOGY (Cont.)</a:t>
            </a:r>
          </a:p>
        </p:txBody>
      </p:sp>
      <p:sp>
        <p:nvSpPr>
          <p:cNvPr id="6" name="Slide Number Placeholder 5">
            <a:extLst>
              <a:ext uri="{FF2B5EF4-FFF2-40B4-BE49-F238E27FC236}">
                <a16:creationId xmlns:a16="http://schemas.microsoft.com/office/drawing/2014/main" id="{2C848541-726A-0B61-6647-A97E5FB8B34F}"/>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12</a:t>
            </a:fld>
            <a:endParaRPr lang="en-US" sz="1600">
              <a:latin typeface="Calibri Light"/>
              <a:cs typeface="Calibri Light"/>
            </a:endParaRPr>
          </a:p>
        </p:txBody>
      </p:sp>
      <p:sp>
        <p:nvSpPr>
          <p:cNvPr id="9" name="Content Placeholder 2">
            <a:extLst>
              <a:ext uri="{FF2B5EF4-FFF2-40B4-BE49-F238E27FC236}">
                <a16:creationId xmlns:a16="http://schemas.microsoft.com/office/drawing/2014/main" id="{7DF25865-51A5-0668-9488-136CFB7EA2B0}"/>
              </a:ext>
            </a:extLst>
          </p:cNvPr>
          <p:cNvSpPr>
            <a:spLocks noGrp="1"/>
          </p:cNvSpPr>
          <p:nvPr>
            <p:ph idx="1"/>
          </p:nvPr>
        </p:nvSpPr>
        <p:spPr>
          <a:xfrm>
            <a:off x="911942" y="2132883"/>
            <a:ext cx="10515600" cy="4351338"/>
          </a:xfrm>
        </p:spPr>
        <p:txBody>
          <a:bodyPr vert="horz" lIns="91440" tIns="45720" rIns="91440" bIns="45720" rtlCol="0" anchor="t">
            <a:noAutofit/>
          </a:bodyPr>
          <a:lstStyle/>
          <a:p>
            <a:pPr algn="just"/>
            <a:r>
              <a:rPr lang="en-US">
                <a:solidFill>
                  <a:srgbClr val="FFFFFF"/>
                </a:solidFill>
                <a:latin typeface="Calibri Light"/>
                <a:ea typeface="+mn-lt"/>
                <a:cs typeface="+mn-lt"/>
              </a:rPr>
              <a:t>Lack of enough capacity:</a:t>
            </a:r>
            <a:endParaRPr lang="en-US"/>
          </a:p>
          <a:p>
            <a:pPr marL="857250" algn="just"/>
            <a:r>
              <a:rPr lang="en-US">
                <a:solidFill>
                  <a:srgbClr val="FFFFFF"/>
                </a:solidFill>
                <a:latin typeface="Calibri Light"/>
                <a:ea typeface="Calibri Light"/>
                <a:cs typeface="Calibri Light"/>
              </a:rPr>
              <a:t>Conventional tree-like network configuration have Hotspots and congestion due to oversubscription 80 to 240x.</a:t>
            </a:r>
            <a:endParaRPr lang="en-US">
              <a:ea typeface="Calibri" panose="020F0502020204030204"/>
              <a:cs typeface="Calibri" panose="020F0502020204030204"/>
            </a:endParaRPr>
          </a:p>
          <a:p>
            <a:pPr algn="just"/>
            <a:r>
              <a:rPr lang="en-US">
                <a:solidFill>
                  <a:srgbClr val="FFFFFF"/>
                </a:solidFill>
                <a:latin typeface="Calibri Light"/>
                <a:ea typeface="+mn-lt"/>
                <a:cs typeface="+mn-lt"/>
              </a:rPr>
              <a:t>Lack of isolation:</a:t>
            </a:r>
          </a:p>
          <a:p>
            <a:pPr marL="857250" algn="just"/>
            <a:r>
              <a:rPr lang="en-US">
                <a:solidFill>
                  <a:srgbClr val="FFFFFF"/>
                </a:solidFill>
                <a:latin typeface="Calibri Light"/>
                <a:ea typeface="+mn-lt"/>
                <a:cs typeface="+mn-lt"/>
              </a:rPr>
              <a:t>If a part of sub-tree is highly loaded, the performance of other parts of the network is also affected.</a:t>
            </a:r>
          </a:p>
          <a:p>
            <a:pPr algn="just"/>
            <a:r>
              <a:rPr lang="en-US">
                <a:solidFill>
                  <a:srgbClr val="FFFFFF"/>
                </a:solidFill>
                <a:latin typeface="Calibri Light"/>
                <a:ea typeface="+mn-lt"/>
                <a:cs typeface="+mn-lt"/>
              </a:rPr>
              <a:t>Routing:</a:t>
            </a:r>
          </a:p>
          <a:p>
            <a:pPr marL="857250" algn="just"/>
            <a:r>
              <a:rPr lang="en-US">
                <a:solidFill>
                  <a:srgbClr val="FFFFFF"/>
                </a:solidFill>
                <a:latin typeface="Calibri Light"/>
                <a:ea typeface="+mn-lt"/>
                <a:cs typeface="+mn-lt"/>
              </a:rPr>
              <a:t>Network is partitioned due to the usage of location specific addressing. Thus reassigning servers are complicated (Not Agile).</a:t>
            </a:r>
          </a:p>
        </p:txBody>
      </p:sp>
    </p:spTree>
    <p:extLst>
      <p:ext uri="{BB962C8B-B14F-4D97-AF65-F5344CB8AC3E}">
        <p14:creationId xmlns:p14="http://schemas.microsoft.com/office/powerpoint/2010/main" val="1601342299"/>
      </p:ext>
    </p:extLst>
  </p:cSld>
  <p:clrMapOvr>
    <a:overrideClrMapping bg1="dk1" tx1="lt1" bg2="dk2" tx2="lt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oom with blue lights&#10;&#10;Description automatically generated">
            <a:extLst>
              <a:ext uri="{FF2B5EF4-FFF2-40B4-BE49-F238E27FC236}">
                <a16:creationId xmlns:a16="http://schemas.microsoft.com/office/drawing/2014/main" id="{A336BE5B-8DD4-7DA7-A32D-BB4962DECC7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775B7C-B3A7-B925-AF1A-8E7F9CEF4AA4}"/>
              </a:ext>
            </a:extLst>
          </p:cNvPr>
          <p:cNvSpPr>
            <a:spLocks noGrp="1"/>
          </p:cNvSpPr>
          <p:nvPr>
            <p:ph type="title"/>
          </p:nvPr>
        </p:nvSpPr>
        <p:spPr>
          <a:xfrm>
            <a:off x="555523" y="205351"/>
            <a:ext cx="11068664" cy="1325563"/>
          </a:xfrm>
        </p:spPr>
        <p:txBody>
          <a:bodyPr>
            <a:normAutofit/>
          </a:bodyPr>
          <a:lstStyle/>
          <a:p>
            <a:pPr algn="ctr"/>
            <a:r>
              <a:rPr lang="en-US" sz="4800" b="1">
                <a:solidFill>
                  <a:srgbClr val="FFFFFF"/>
                </a:solidFill>
                <a:cs typeface="Calibri Light"/>
              </a:rPr>
              <a:t>SOLUTION</a:t>
            </a:r>
          </a:p>
        </p:txBody>
      </p:sp>
      <p:sp>
        <p:nvSpPr>
          <p:cNvPr id="5" name="Slide Number Placeholder 4">
            <a:extLst>
              <a:ext uri="{FF2B5EF4-FFF2-40B4-BE49-F238E27FC236}">
                <a16:creationId xmlns:a16="http://schemas.microsoft.com/office/drawing/2014/main" id="{E6C9F5D0-2DDE-9FB8-4431-CFFF572DC54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13</a:t>
            </a:fld>
            <a:endParaRPr lang="en-US" sz="1600">
              <a:latin typeface="Calibri Light"/>
              <a:cs typeface="Calibri Light"/>
            </a:endParaRPr>
          </a:p>
        </p:txBody>
      </p:sp>
      <p:sp>
        <p:nvSpPr>
          <p:cNvPr id="8" name="Content Placeholder 7">
            <a:extLst>
              <a:ext uri="{FF2B5EF4-FFF2-40B4-BE49-F238E27FC236}">
                <a16:creationId xmlns:a16="http://schemas.microsoft.com/office/drawing/2014/main" id="{802760DA-6392-C0E7-0D22-67967BEEB7B3}"/>
              </a:ext>
            </a:extLst>
          </p:cNvPr>
          <p:cNvSpPr>
            <a:spLocks noGrp="1"/>
          </p:cNvSpPr>
          <p:nvPr>
            <p:ph idx="1"/>
          </p:nvPr>
        </p:nvSpPr>
        <p:spPr/>
        <p:txBody>
          <a:bodyPr vert="horz" lIns="91440" tIns="45720" rIns="91440" bIns="45720" rtlCol="0" anchor="t">
            <a:normAutofit/>
          </a:bodyPr>
          <a:lstStyle/>
          <a:p>
            <a:pPr algn="just"/>
            <a:r>
              <a:rPr lang="en-US">
                <a:ea typeface="+mn-lt"/>
                <a:cs typeface="+mn-lt"/>
              </a:rPr>
              <a:t>To achieve performance isolation, agility and to reduce oversubscription: Scale-out Topology and Valiant Load Balancing (VLB).</a:t>
            </a:r>
            <a:endParaRPr lang="en-US"/>
          </a:p>
          <a:p>
            <a:pPr algn="just"/>
            <a:r>
              <a:rPr lang="en-US">
                <a:ea typeface="+mn-lt"/>
                <a:cs typeface="+mn-lt"/>
              </a:rPr>
              <a:t>To improve routing: Equal Cost Multi-Path Routing (ECMP) along with anycast addresses.</a:t>
            </a:r>
          </a:p>
          <a:p>
            <a:pPr algn="just"/>
            <a:r>
              <a:rPr lang="en-US">
                <a:ea typeface="+mn-lt"/>
                <a:cs typeface="+mn-lt"/>
              </a:rPr>
              <a:t>To attain agility and maximize capacity: Directory System (DS).</a:t>
            </a:r>
            <a:endParaRPr lang="en-US">
              <a:cs typeface="Calibri"/>
            </a:endParaRPr>
          </a:p>
        </p:txBody>
      </p:sp>
    </p:spTree>
    <p:extLst>
      <p:ext uri="{BB962C8B-B14F-4D97-AF65-F5344CB8AC3E}">
        <p14:creationId xmlns:p14="http://schemas.microsoft.com/office/powerpoint/2010/main" val="3549758904"/>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oom with blue lights&#10;&#10;Description automatically generated">
            <a:extLst>
              <a:ext uri="{FF2B5EF4-FFF2-40B4-BE49-F238E27FC236}">
                <a16:creationId xmlns:a16="http://schemas.microsoft.com/office/drawing/2014/main" id="{876B682C-6921-A4D4-454B-20AA17CFEABC}"/>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6" name="Title 1">
            <a:extLst>
              <a:ext uri="{FF2B5EF4-FFF2-40B4-BE49-F238E27FC236}">
                <a16:creationId xmlns:a16="http://schemas.microsoft.com/office/drawing/2014/main" id="{7C2D3563-C4AD-8480-7AC4-C301206A35B5}"/>
              </a:ext>
            </a:extLst>
          </p:cNvPr>
          <p:cNvSpPr txBox="1">
            <a:spLocks/>
          </p:cNvSpPr>
          <p:nvPr/>
        </p:nvSpPr>
        <p:spPr>
          <a:xfrm>
            <a:off x="641556" y="266803"/>
            <a:ext cx="1106866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b="1">
                <a:solidFill>
                  <a:srgbClr val="FFFFFF"/>
                </a:solidFill>
                <a:cs typeface="Calibri Light"/>
              </a:rPr>
              <a:t>SCALE-OUT TOPOLOGY</a:t>
            </a:r>
          </a:p>
        </p:txBody>
      </p:sp>
      <p:sp>
        <p:nvSpPr>
          <p:cNvPr id="2" name="Slide Number Placeholder 1">
            <a:extLst>
              <a:ext uri="{FF2B5EF4-FFF2-40B4-BE49-F238E27FC236}">
                <a16:creationId xmlns:a16="http://schemas.microsoft.com/office/drawing/2014/main" id="{955B28A2-6C3C-99E7-9B8E-49C56E2A6588}"/>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14</a:t>
            </a:fld>
            <a:endParaRPr lang="en-US" sz="1600">
              <a:latin typeface="Calibri Light"/>
              <a:cs typeface="Calibri Light"/>
            </a:endParaRPr>
          </a:p>
        </p:txBody>
      </p:sp>
      <p:pic>
        <p:nvPicPr>
          <p:cNvPr id="4" name="Picture 3">
            <a:extLst>
              <a:ext uri="{FF2B5EF4-FFF2-40B4-BE49-F238E27FC236}">
                <a16:creationId xmlns:a16="http://schemas.microsoft.com/office/drawing/2014/main" id="{9EF387B2-5CBE-C1CC-A0EB-832CD94C0E9F}"/>
              </a:ext>
            </a:extLst>
          </p:cNvPr>
          <p:cNvPicPr>
            <a:picLocks noChangeAspect="1"/>
          </p:cNvPicPr>
          <p:nvPr/>
        </p:nvPicPr>
        <p:blipFill>
          <a:blip r:embed="rId4"/>
          <a:stretch>
            <a:fillRect/>
          </a:stretch>
        </p:blipFill>
        <p:spPr>
          <a:xfrm>
            <a:off x="1068412" y="1394952"/>
            <a:ext cx="9943716" cy="4842809"/>
          </a:xfrm>
          <a:prstGeom prst="rect">
            <a:avLst/>
          </a:prstGeom>
        </p:spPr>
      </p:pic>
      <p:sp>
        <p:nvSpPr>
          <p:cNvPr id="5" name="Footer Placeholder 4">
            <a:extLst>
              <a:ext uri="{FF2B5EF4-FFF2-40B4-BE49-F238E27FC236}">
                <a16:creationId xmlns:a16="http://schemas.microsoft.com/office/drawing/2014/main" id="{2031378C-36D2-B9F4-B683-227258A52AB7}"/>
              </a:ext>
            </a:extLst>
          </p:cNvPr>
          <p:cNvSpPr>
            <a:spLocks noGrp="1"/>
          </p:cNvSpPr>
          <p:nvPr>
            <p:ph type="ftr" sz="quarter" idx="11"/>
          </p:nvPr>
        </p:nvSpPr>
        <p:spPr>
          <a:xfrm>
            <a:off x="3618186" y="6356350"/>
            <a:ext cx="4981903" cy="443952"/>
          </a:xfrm>
        </p:spPr>
        <p:txBody>
          <a:bodyPr/>
          <a:lstStyle/>
          <a:p>
            <a:r>
              <a:rPr lang="en-US"/>
              <a:t>This video is from https://www.youtube.com/watch?v=6m0GHTb1ZwM.</a:t>
            </a:r>
          </a:p>
        </p:txBody>
      </p:sp>
    </p:spTree>
    <p:extLst>
      <p:ext uri="{BB962C8B-B14F-4D97-AF65-F5344CB8AC3E}">
        <p14:creationId xmlns:p14="http://schemas.microsoft.com/office/powerpoint/2010/main" val="1211177035"/>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oom with blue lights&#10;&#10;Description automatically generated">
            <a:extLst>
              <a:ext uri="{FF2B5EF4-FFF2-40B4-BE49-F238E27FC236}">
                <a16:creationId xmlns:a16="http://schemas.microsoft.com/office/drawing/2014/main" id="{A336BE5B-8DD4-7DA7-A32D-BB4962DECC7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775B7C-B3A7-B925-AF1A-8E7F9CEF4AA4}"/>
              </a:ext>
            </a:extLst>
          </p:cNvPr>
          <p:cNvSpPr>
            <a:spLocks noGrp="1"/>
          </p:cNvSpPr>
          <p:nvPr>
            <p:ph type="title"/>
          </p:nvPr>
        </p:nvSpPr>
        <p:spPr>
          <a:xfrm>
            <a:off x="555523" y="205351"/>
            <a:ext cx="11068664" cy="1325563"/>
          </a:xfrm>
        </p:spPr>
        <p:txBody>
          <a:bodyPr>
            <a:normAutofit/>
          </a:bodyPr>
          <a:lstStyle/>
          <a:p>
            <a:pPr algn="ctr"/>
            <a:r>
              <a:rPr lang="en-US" sz="4800" b="1">
                <a:solidFill>
                  <a:srgbClr val="FFFFFF"/>
                </a:solidFill>
                <a:cs typeface="Calibri Light"/>
              </a:rPr>
              <a:t>VALIANT LOAD BALANCING (VLB)</a:t>
            </a:r>
          </a:p>
        </p:txBody>
      </p:sp>
      <p:sp>
        <p:nvSpPr>
          <p:cNvPr id="5" name="Slide Number Placeholder 4">
            <a:extLst>
              <a:ext uri="{FF2B5EF4-FFF2-40B4-BE49-F238E27FC236}">
                <a16:creationId xmlns:a16="http://schemas.microsoft.com/office/drawing/2014/main" id="{E6C9F5D0-2DDE-9FB8-4431-CFFF572DC54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15</a:t>
            </a:fld>
            <a:endParaRPr lang="en-US" sz="1600">
              <a:latin typeface="Calibri Light"/>
              <a:cs typeface="Calibri Light"/>
            </a:endParaRPr>
          </a:p>
        </p:txBody>
      </p:sp>
      <p:pic>
        <p:nvPicPr>
          <p:cNvPr id="3" name="Content Placeholder 2" descr="A diagram of a network&#10;&#10;Description automatically generated">
            <a:extLst>
              <a:ext uri="{FF2B5EF4-FFF2-40B4-BE49-F238E27FC236}">
                <a16:creationId xmlns:a16="http://schemas.microsoft.com/office/drawing/2014/main" id="{9A4190C8-FA31-9935-8CBC-35F83EE53580}"/>
              </a:ext>
            </a:extLst>
          </p:cNvPr>
          <p:cNvPicPr>
            <a:picLocks noGrp="1" noChangeAspect="1"/>
          </p:cNvPicPr>
          <p:nvPr>
            <p:ph idx="1"/>
          </p:nvPr>
        </p:nvPicPr>
        <p:blipFill>
          <a:blip r:embed="rId4"/>
          <a:stretch>
            <a:fillRect/>
          </a:stretch>
        </p:blipFill>
        <p:spPr>
          <a:xfrm>
            <a:off x="946355" y="1524950"/>
            <a:ext cx="9881419" cy="4706880"/>
          </a:xfrm>
        </p:spPr>
      </p:pic>
      <p:sp>
        <p:nvSpPr>
          <p:cNvPr id="4" name="Footer Placeholder 3">
            <a:extLst>
              <a:ext uri="{FF2B5EF4-FFF2-40B4-BE49-F238E27FC236}">
                <a16:creationId xmlns:a16="http://schemas.microsoft.com/office/drawing/2014/main" id="{62C7923B-5BE2-DF1C-4DDD-0F2D27EFD139}"/>
              </a:ext>
            </a:extLst>
          </p:cNvPr>
          <p:cNvSpPr>
            <a:spLocks noGrp="1"/>
          </p:cNvSpPr>
          <p:nvPr>
            <p:ph type="ftr" sz="quarter" idx="11"/>
          </p:nvPr>
        </p:nvSpPr>
        <p:spPr/>
        <p:txBody>
          <a:bodyPr/>
          <a:lstStyle/>
          <a:p>
            <a:r>
              <a:rPr lang="en-US"/>
              <a:t>This image is from https://doi.org/10.1145/1594977.159257.​</a:t>
            </a:r>
          </a:p>
        </p:txBody>
      </p:sp>
    </p:spTree>
    <p:extLst>
      <p:ext uri="{BB962C8B-B14F-4D97-AF65-F5344CB8AC3E}">
        <p14:creationId xmlns:p14="http://schemas.microsoft.com/office/powerpoint/2010/main" val="2121316985"/>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oom with blue lights&#10;&#10;Description automatically generated">
            <a:extLst>
              <a:ext uri="{FF2B5EF4-FFF2-40B4-BE49-F238E27FC236}">
                <a16:creationId xmlns:a16="http://schemas.microsoft.com/office/drawing/2014/main" id="{A336BE5B-8DD4-7DA7-A32D-BB4962DECC7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775B7C-B3A7-B925-AF1A-8E7F9CEF4AA4}"/>
              </a:ext>
            </a:extLst>
          </p:cNvPr>
          <p:cNvSpPr>
            <a:spLocks noGrp="1"/>
          </p:cNvSpPr>
          <p:nvPr>
            <p:ph type="title"/>
          </p:nvPr>
        </p:nvSpPr>
        <p:spPr>
          <a:xfrm>
            <a:off x="555523" y="205351"/>
            <a:ext cx="11068664" cy="1325563"/>
          </a:xfrm>
        </p:spPr>
        <p:txBody>
          <a:bodyPr>
            <a:normAutofit/>
          </a:bodyPr>
          <a:lstStyle/>
          <a:p>
            <a:pPr algn="ctr"/>
            <a:r>
              <a:rPr lang="en-US" sz="4800" b="1" dirty="0">
                <a:solidFill>
                  <a:srgbClr val="FFFFFF"/>
                </a:solidFill>
                <a:cs typeface="Calibri Light"/>
              </a:rPr>
              <a:t>VALIANT LOAD BALANCING (VLB) </a:t>
            </a:r>
            <a:r>
              <a:rPr lang="en-US" b="1" dirty="0">
                <a:solidFill>
                  <a:srgbClr val="FFFFFF"/>
                </a:solidFill>
                <a:cs typeface="Calibri Light"/>
              </a:rPr>
              <a:t>(Cont.)</a:t>
            </a:r>
            <a:endParaRPr lang="en-US" dirty="0"/>
          </a:p>
        </p:txBody>
      </p:sp>
      <p:sp>
        <p:nvSpPr>
          <p:cNvPr id="5" name="Slide Number Placeholder 4">
            <a:extLst>
              <a:ext uri="{FF2B5EF4-FFF2-40B4-BE49-F238E27FC236}">
                <a16:creationId xmlns:a16="http://schemas.microsoft.com/office/drawing/2014/main" id="{E6C9F5D0-2DDE-9FB8-4431-CFFF572DC54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16</a:t>
            </a:fld>
            <a:endParaRPr lang="en-US" sz="1600">
              <a:latin typeface="Calibri Light"/>
              <a:cs typeface="Calibri Light"/>
            </a:endParaRPr>
          </a:p>
        </p:txBody>
      </p:sp>
      <p:pic>
        <p:nvPicPr>
          <p:cNvPr id="3" name="Content Placeholder 2" descr="A diagram of a network&#10;&#10;Description automatically generated">
            <a:extLst>
              <a:ext uri="{FF2B5EF4-FFF2-40B4-BE49-F238E27FC236}">
                <a16:creationId xmlns:a16="http://schemas.microsoft.com/office/drawing/2014/main" id="{9A4190C8-FA31-9935-8CBC-35F83EE53580}"/>
              </a:ext>
            </a:extLst>
          </p:cNvPr>
          <p:cNvPicPr>
            <a:picLocks noGrp="1" noChangeAspect="1"/>
          </p:cNvPicPr>
          <p:nvPr>
            <p:ph idx="1"/>
          </p:nvPr>
        </p:nvPicPr>
        <p:blipFill>
          <a:blip r:embed="rId4"/>
          <a:stretch>
            <a:fillRect/>
          </a:stretch>
        </p:blipFill>
        <p:spPr>
          <a:xfrm>
            <a:off x="946355" y="1524950"/>
            <a:ext cx="9881419" cy="4706880"/>
          </a:xfrm>
        </p:spPr>
      </p:pic>
      <p:sp>
        <p:nvSpPr>
          <p:cNvPr id="4" name="Footer Placeholder 3">
            <a:extLst>
              <a:ext uri="{FF2B5EF4-FFF2-40B4-BE49-F238E27FC236}">
                <a16:creationId xmlns:a16="http://schemas.microsoft.com/office/drawing/2014/main" id="{62C7923B-5BE2-DF1C-4DDD-0F2D27EFD139}"/>
              </a:ext>
            </a:extLst>
          </p:cNvPr>
          <p:cNvSpPr>
            <a:spLocks noGrp="1"/>
          </p:cNvSpPr>
          <p:nvPr>
            <p:ph type="ftr" sz="quarter" idx="11"/>
          </p:nvPr>
        </p:nvSpPr>
        <p:spPr/>
        <p:txBody>
          <a:bodyPr/>
          <a:lstStyle/>
          <a:p>
            <a:r>
              <a:rPr lang="en-US"/>
              <a:t>This image is from https://doi.org/10.1145/1594977.159257.​</a:t>
            </a:r>
          </a:p>
        </p:txBody>
      </p:sp>
      <p:pic>
        <p:nvPicPr>
          <p:cNvPr id="6" name="Picture 5" descr="A diagram of a network&#10;&#10;Description automatically generated">
            <a:extLst>
              <a:ext uri="{FF2B5EF4-FFF2-40B4-BE49-F238E27FC236}">
                <a16:creationId xmlns:a16="http://schemas.microsoft.com/office/drawing/2014/main" id="{322AF719-15A4-25E8-AECC-41D797AC8CBB}"/>
              </a:ext>
            </a:extLst>
          </p:cNvPr>
          <p:cNvPicPr>
            <a:picLocks noChangeAspect="1"/>
          </p:cNvPicPr>
          <p:nvPr/>
        </p:nvPicPr>
        <p:blipFill>
          <a:blip r:embed="rId5"/>
          <a:stretch>
            <a:fillRect/>
          </a:stretch>
        </p:blipFill>
        <p:spPr>
          <a:xfrm>
            <a:off x="947788" y="1529256"/>
            <a:ext cx="9876011" cy="4679730"/>
          </a:xfrm>
          <a:prstGeom prst="rect">
            <a:avLst/>
          </a:prstGeom>
        </p:spPr>
      </p:pic>
    </p:spTree>
    <p:extLst>
      <p:ext uri="{BB962C8B-B14F-4D97-AF65-F5344CB8AC3E}">
        <p14:creationId xmlns:p14="http://schemas.microsoft.com/office/powerpoint/2010/main" val="2211787905"/>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oom with blue lights&#10;&#10;Description automatically generated">
            <a:extLst>
              <a:ext uri="{FF2B5EF4-FFF2-40B4-BE49-F238E27FC236}">
                <a16:creationId xmlns:a16="http://schemas.microsoft.com/office/drawing/2014/main" id="{A336BE5B-8DD4-7DA7-A32D-BB4962DECC7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775B7C-B3A7-B925-AF1A-8E7F9CEF4AA4}"/>
              </a:ext>
            </a:extLst>
          </p:cNvPr>
          <p:cNvSpPr>
            <a:spLocks noGrp="1"/>
          </p:cNvSpPr>
          <p:nvPr>
            <p:ph type="title"/>
          </p:nvPr>
        </p:nvSpPr>
        <p:spPr>
          <a:xfrm>
            <a:off x="555523" y="205351"/>
            <a:ext cx="11068664" cy="1325563"/>
          </a:xfrm>
        </p:spPr>
        <p:txBody>
          <a:bodyPr>
            <a:normAutofit/>
          </a:bodyPr>
          <a:lstStyle/>
          <a:p>
            <a:pPr algn="ctr"/>
            <a:r>
              <a:rPr lang="en-US" sz="4800" b="1" dirty="0">
                <a:solidFill>
                  <a:srgbClr val="FFFFFF"/>
                </a:solidFill>
                <a:cs typeface="Calibri Light"/>
              </a:rPr>
              <a:t>VALIANT LOAD BALANCING (VLB) </a:t>
            </a:r>
            <a:r>
              <a:rPr lang="en-US" b="1" dirty="0">
                <a:solidFill>
                  <a:srgbClr val="FFFFFF"/>
                </a:solidFill>
                <a:cs typeface="Calibri Light"/>
              </a:rPr>
              <a:t>(Cont.)</a:t>
            </a:r>
            <a:endParaRPr lang="en-US" dirty="0"/>
          </a:p>
        </p:txBody>
      </p:sp>
      <p:sp>
        <p:nvSpPr>
          <p:cNvPr id="5" name="Slide Number Placeholder 4">
            <a:extLst>
              <a:ext uri="{FF2B5EF4-FFF2-40B4-BE49-F238E27FC236}">
                <a16:creationId xmlns:a16="http://schemas.microsoft.com/office/drawing/2014/main" id="{E6C9F5D0-2DDE-9FB8-4431-CFFF572DC54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17</a:t>
            </a:fld>
            <a:endParaRPr lang="en-US" sz="1600">
              <a:latin typeface="Calibri Light"/>
              <a:cs typeface="Calibri Light"/>
            </a:endParaRPr>
          </a:p>
        </p:txBody>
      </p:sp>
      <p:pic>
        <p:nvPicPr>
          <p:cNvPr id="3" name="Content Placeholder 2" descr="A diagram of a network&#10;&#10;Description automatically generated">
            <a:extLst>
              <a:ext uri="{FF2B5EF4-FFF2-40B4-BE49-F238E27FC236}">
                <a16:creationId xmlns:a16="http://schemas.microsoft.com/office/drawing/2014/main" id="{9A4190C8-FA31-9935-8CBC-35F83EE53580}"/>
              </a:ext>
            </a:extLst>
          </p:cNvPr>
          <p:cNvPicPr>
            <a:picLocks noGrp="1" noChangeAspect="1"/>
          </p:cNvPicPr>
          <p:nvPr>
            <p:ph idx="1"/>
          </p:nvPr>
        </p:nvPicPr>
        <p:blipFill>
          <a:blip r:embed="rId4"/>
          <a:stretch>
            <a:fillRect/>
          </a:stretch>
        </p:blipFill>
        <p:spPr>
          <a:xfrm>
            <a:off x="946355" y="1524950"/>
            <a:ext cx="9881419" cy="4706880"/>
          </a:xfrm>
        </p:spPr>
      </p:pic>
      <p:sp>
        <p:nvSpPr>
          <p:cNvPr id="4" name="Footer Placeholder 3">
            <a:extLst>
              <a:ext uri="{FF2B5EF4-FFF2-40B4-BE49-F238E27FC236}">
                <a16:creationId xmlns:a16="http://schemas.microsoft.com/office/drawing/2014/main" id="{62C7923B-5BE2-DF1C-4DDD-0F2D27EFD139}"/>
              </a:ext>
            </a:extLst>
          </p:cNvPr>
          <p:cNvSpPr>
            <a:spLocks noGrp="1"/>
          </p:cNvSpPr>
          <p:nvPr>
            <p:ph type="ftr" sz="quarter" idx="11"/>
          </p:nvPr>
        </p:nvSpPr>
        <p:spPr/>
        <p:txBody>
          <a:bodyPr/>
          <a:lstStyle/>
          <a:p>
            <a:r>
              <a:rPr lang="en-US"/>
              <a:t>This image is from https://doi.org/10.1145/1594977.159257.​</a:t>
            </a:r>
          </a:p>
        </p:txBody>
      </p:sp>
      <p:pic>
        <p:nvPicPr>
          <p:cNvPr id="6" name="Picture 5" descr="A diagram of a network&#10;&#10;Description automatically generated">
            <a:extLst>
              <a:ext uri="{FF2B5EF4-FFF2-40B4-BE49-F238E27FC236}">
                <a16:creationId xmlns:a16="http://schemas.microsoft.com/office/drawing/2014/main" id="{F595D876-6218-A7C5-A437-63D386FBE05C}"/>
              </a:ext>
            </a:extLst>
          </p:cNvPr>
          <p:cNvPicPr>
            <a:picLocks noChangeAspect="1"/>
          </p:cNvPicPr>
          <p:nvPr/>
        </p:nvPicPr>
        <p:blipFill>
          <a:blip r:embed="rId5"/>
          <a:stretch>
            <a:fillRect/>
          </a:stretch>
        </p:blipFill>
        <p:spPr>
          <a:xfrm>
            <a:off x="951436" y="1529256"/>
            <a:ext cx="9868714" cy="4679730"/>
          </a:xfrm>
          <a:prstGeom prst="rect">
            <a:avLst/>
          </a:prstGeom>
        </p:spPr>
      </p:pic>
    </p:spTree>
    <p:extLst>
      <p:ext uri="{BB962C8B-B14F-4D97-AF65-F5344CB8AC3E}">
        <p14:creationId xmlns:p14="http://schemas.microsoft.com/office/powerpoint/2010/main" val="2912528725"/>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oom with blue lights&#10;&#10;Description automatically generated">
            <a:extLst>
              <a:ext uri="{FF2B5EF4-FFF2-40B4-BE49-F238E27FC236}">
                <a16:creationId xmlns:a16="http://schemas.microsoft.com/office/drawing/2014/main" id="{A336BE5B-8DD4-7DA7-A32D-BB4962DECC7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775B7C-B3A7-B925-AF1A-8E7F9CEF4AA4}"/>
              </a:ext>
            </a:extLst>
          </p:cNvPr>
          <p:cNvSpPr>
            <a:spLocks noGrp="1"/>
          </p:cNvSpPr>
          <p:nvPr>
            <p:ph type="title"/>
          </p:nvPr>
        </p:nvSpPr>
        <p:spPr>
          <a:xfrm>
            <a:off x="555523" y="205351"/>
            <a:ext cx="11068664" cy="1325563"/>
          </a:xfrm>
        </p:spPr>
        <p:txBody>
          <a:bodyPr>
            <a:normAutofit/>
          </a:bodyPr>
          <a:lstStyle/>
          <a:p>
            <a:pPr algn="ctr"/>
            <a:r>
              <a:rPr lang="en-US" sz="4800" b="1" dirty="0">
                <a:solidFill>
                  <a:srgbClr val="FFFFFF"/>
                </a:solidFill>
                <a:cs typeface="Calibri Light"/>
              </a:rPr>
              <a:t>VALIANT LOAD BALANCING (VLB) </a:t>
            </a:r>
            <a:r>
              <a:rPr lang="en-US" b="1" dirty="0">
                <a:solidFill>
                  <a:srgbClr val="FFFFFF"/>
                </a:solidFill>
                <a:cs typeface="Calibri Light"/>
              </a:rPr>
              <a:t>(Cont.)</a:t>
            </a:r>
            <a:endParaRPr lang="en-US" dirty="0"/>
          </a:p>
        </p:txBody>
      </p:sp>
      <p:sp>
        <p:nvSpPr>
          <p:cNvPr id="5" name="Slide Number Placeholder 4">
            <a:extLst>
              <a:ext uri="{FF2B5EF4-FFF2-40B4-BE49-F238E27FC236}">
                <a16:creationId xmlns:a16="http://schemas.microsoft.com/office/drawing/2014/main" id="{E6C9F5D0-2DDE-9FB8-4431-CFFF572DC54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18</a:t>
            </a:fld>
            <a:endParaRPr lang="en-US" sz="1600">
              <a:latin typeface="Calibri Light"/>
              <a:cs typeface="Calibri Light"/>
            </a:endParaRPr>
          </a:p>
        </p:txBody>
      </p:sp>
      <p:pic>
        <p:nvPicPr>
          <p:cNvPr id="3" name="Content Placeholder 2" descr="A diagram of a network&#10;&#10;Description automatically generated">
            <a:extLst>
              <a:ext uri="{FF2B5EF4-FFF2-40B4-BE49-F238E27FC236}">
                <a16:creationId xmlns:a16="http://schemas.microsoft.com/office/drawing/2014/main" id="{9A4190C8-FA31-9935-8CBC-35F83EE53580}"/>
              </a:ext>
            </a:extLst>
          </p:cNvPr>
          <p:cNvPicPr>
            <a:picLocks noGrp="1" noChangeAspect="1"/>
          </p:cNvPicPr>
          <p:nvPr>
            <p:ph idx="1"/>
          </p:nvPr>
        </p:nvPicPr>
        <p:blipFill>
          <a:blip r:embed="rId4"/>
          <a:stretch>
            <a:fillRect/>
          </a:stretch>
        </p:blipFill>
        <p:spPr>
          <a:xfrm>
            <a:off x="946355" y="1524950"/>
            <a:ext cx="9881419" cy="4706880"/>
          </a:xfrm>
        </p:spPr>
      </p:pic>
      <p:sp>
        <p:nvSpPr>
          <p:cNvPr id="4" name="Footer Placeholder 3">
            <a:extLst>
              <a:ext uri="{FF2B5EF4-FFF2-40B4-BE49-F238E27FC236}">
                <a16:creationId xmlns:a16="http://schemas.microsoft.com/office/drawing/2014/main" id="{62C7923B-5BE2-DF1C-4DDD-0F2D27EFD139}"/>
              </a:ext>
            </a:extLst>
          </p:cNvPr>
          <p:cNvSpPr>
            <a:spLocks noGrp="1"/>
          </p:cNvSpPr>
          <p:nvPr>
            <p:ph type="ftr" sz="quarter" idx="11"/>
          </p:nvPr>
        </p:nvSpPr>
        <p:spPr/>
        <p:txBody>
          <a:bodyPr/>
          <a:lstStyle/>
          <a:p>
            <a:r>
              <a:rPr lang="en-US"/>
              <a:t>This image is from https://doi.org/10.1145/1594977.159257.​</a:t>
            </a:r>
          </a:p>
        </p:txBody>
      </p:sp>
      <p:pic>
        <p:nvPicPr>
          <p:cNvPr id="6" name="Picture 5" descr="A diagram of a network&#10;&#10;Description automatically generated">
            <a:extLst>
              <a:ext uri="{FF2B5EF4-FFF2-40B4-BE49-F238E27FC236}">
                <a16:creationId xmlns:a16="http://schemas.microsoft.com/office/drawing/2014/main" id="{A39371EC-F2C3-7F21-3918-D5C8BF2A3FAE}"/>
              </a:ext>
            </a:extLst>
          </p:cNvPr>
          <p:cNvPicPr>
            <a:picLocks noChangeAspect="1"/>
          </p:cNvPicPr>
          <p:nvPr/>
        </p:nvPicPr>
        <p:blipFill>
          <a:blip r:embed="rId5"/>
          <a:stretch>
            <a:fillRect/>
          </a:stretch>
        </p:blipFill>
        <p:spPr>
          <a:xfrm>
            <a:off x="945932" y="1530362"/>
            <a:ext cx="9879723" cy="4572414"/>
          </a:xfrm>
          <a:prstGeom prst="rect">
            <a:avLst/>
          </a:prstGeom>
        </p:spPr>
      </p:pic>
    </p:spTree>
    <p:extLst>
      <p:ext uri="{BB962C8B-B14F-4D97-AF65-F5344CB8AC3E}">
        <p14:creationId xmlns:p14="http://schemas.microsoft.com/office/powerpoint/2010/main" val="3120154416"/>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oom with blue lights&#10;&#10;Description automatically generated">
            <a:extLst>
              <a:ext uri="{FF2B5EF4-FFF2-40B4-BE49-F238E27FC236}">
                <a16:creationId xmlns:a16="http://schemas.microsoft.com/office/drawing/2014/main" id="{A336BE5B-8DD4-7DA7-A32D-BB4962DECC7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775B7C-B3A7-B925-AF1A-8E7F9CEF4AA4}"/>
              </a:ext>
            </a:extLst>
          </p:cNvPr>
          <p:cNvSpPr>
            <a:spLocks noGrp="1"/>
          </p:cNvSpPr>
          <p:nvPr>
            <p:ph type="title"/>
          </p:nvPr>
        </p:nvSpPr>
        <p:spPr>
          <a:xfrm>
            <a:off x="555523" y="205351"/>
            <a:ext cx="11068664" cy="1325563"/>
          </a:xfrm>
        </p:spPr>
        <p:txBody>
          <a:bodyPr>
            <a:normAutofit fontScale="90000"/>
          </a:bodyPr>
          <a:lstStyle/>
          <a:p>
            <a:pPr algn="ctr"/>
            <a:r>
              <a:rPr lang="en-US" sz="4800" b="1">
                <a:solidFill>
                  <a:srgbClr val="FFFFFF"/>
                </a:solidFill>
                <a:cs typeface="Calibri Light"/>
              </a:rPr>
              <a:t>EQUAL COST MULTI-PATH ROUTING(ECMP) ALONG WITH ANYCAST ADDRESSES</a:t>
            </a:r>
            <a:endParaRPr lang="en-US"/>
          </a:p>
        </p:txBody>
      </p:sp>
      <p:sp>
        <p:nvSpPr>
          <p:cNvPr id="5" name="Slide Number Placeholder 4">
            <a:extLst>
              <a:ext uri="{FF2B5EF4-FFF2-40B4-BE49-F238E27FC236}">
                <a16:creationId xmlns:a16="http://schemas.microsoft.com/office/drawing/2014/main" id="{E6C9F5D0-2DDE-9FB8-4431-CFFF572DC54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19</a:t>
            </a:fld>
            <a:endParaRPr lang="en-US" sz="1600">
              <a:latin typeface="Calibri Light"/>
              <a:cs typeface="Calibri Light"/>
            </a:endParaRPr>
          </a:p>
        </p:txBody>
      </p:sp>
      <p:sp>
        <p:nvSpPr>
          <p:cNvPr id="8" name="Content Placeholder 7">
            <a:extLst>
              <a:ext uri="{FF2B5EF4-FFF2-40B4-BE49-F238E27FC236}">
                <a16:creationId xmlns:a16="http://schemas.microsoft.com/office/drawing/2014/main" id="{599757DE-02A6-E441-F576-FDFFC2D3A1C4}"/>
              </a:ext>
            </a:extLst>
          </p:cNvPr>
          <p:cNvSpPr>
            <a:spLocks noGrp="1"/>
          </p:cNvSpPr>
          <p:nvPr>
            <p:ph idx="1"/>
          </p:nvPr>
        </p:nvSpPr>
        <p:spPr/>
        <p:txBody>
          <a:bodyPr vert="horz" lIns="91440" tIns="45720" rIns="91440" bIns="45720" rtlCol="0" anchor="t">
            <a:normAutofit/>
          </a:bodyPr>
          <a:lstStyle/>
          <a:p>
            <a:pPr algn="just"/>
            <a:r>
              <a:rPr lang="en-US">
                <a:solidFill>
                  <a:srgbClr val="FFFFFF"/>
                </a:solidFill>
                <a:ea typeface="+mn-lt"/>
                <a:cs typeface="+mn-lt"/>
              </a:rPr>
              <a:t>In the context of anycast addresses, ECMP is employed to distribute traffic among multiple routers or devices that host the same anycast address.</a:t>
            </a:r>
            <a:endParaRPr lang="en-US">
              <a:solidFill>
                <a:srgbClr val="FFFFFF"/>
              </a:solidFill>
              <a:cs typeface="Calibri" panose="020F0502020204030204"/>
            </a:endParaRPr>
          </a:p>
          <a:p>
            <a:pPr algn="just"/>
            <a:r>
              <a:rPr lang="en-US">
                <a:solidFill>
                  <a:srgbClr val="FFFFFF"/>
                </a:solidFill>
                <a:ea typeface="+mn-lt"/>
                <a:cs typeface="+mn-lt"/>
              </a:rPr>
              <a:t>When a packet is sent to the anycast address, the ECMP algorithm selects the best router based on routing metrics, like path cost or hop count.</a:t>
            </a:r>
            <a:endParaRPr lang="en-US">
              <a:cs typeface="Calibri" panose="020F0502020204030204"/>
            </a:endParaRPr>
          </a:p>
        </p:txBody>
      </p:sp>
    </p:spTree>
    <p:extLst>
      <p:ext uri="{BB962C8B-B14F-4D97-AF65-F5344CB8AC3E}">
        <p14:creationId xmlns:p14="http://schemas.microsoft.com/office/powerpoint/2010/main" val="351968955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5D010CC-A9B3-7F73-6CDE-014E3CE63A54}"/>
              </a:ext>
            </a:extLst>
          </p:cNvPr>
          <p:cNvPicPr>
            <a:picLocks noGrp="1" noChangeAspect="1"/>
          </p:cNvPicPr>
          <p:nvPr>
            <p:ph idx="1"/>
          </p:nvPr>
        </p:nvPicPr>
        <p:blipFill>
          <a:blip r:embed="rId2"/>
          <a:stretch>
            <a:fillRect/>
          </a:stretch>
        </p:blipFill>
        <p:spPr>
          <a:xfrm>
            <a:off x="-1056" y="-5252"/>
            <a:ext cx="12194115" cy="6876141"/>
          </a:xfrm>
        </p:spPr>
      </p:pic>
      <p:sp>
        <p:nvSpPr>
          <p:cNvPr id="11" name="Title 10">
            <a:extLst>
              <a:ext uri="{FF2B5EF4-FFF2-40B4-BE49-F238E27FC236}">
                <a16:creationId xmlns:a16="http://schemas.microsoft.com/office/drawing/2014/main" id="{75CC6C42-0844-0CD1-18E9-206E871E3E4C}"/>
              </a:ext>
            </a:extLst>
          </p:cNvPr>
          <p:cNvSpPr>
            <a:spLocks noGrp="1"/>
          </p:cNvSpPr>
          <p:nvPr>
            <p:ph type="title"/>
          </p:nvPr>
        </p:nvSpPr>
        <p:spPr>
          <a:xfrm>
            <a:off x="777723" y="619125"/>
            <a:ext cx="10515600" cy="1325563"/>
          </a:xfrm>
        </p:spPr>
        <p:txBody>
          <a:bodyPr>
            <a:normAutofit fontScale="90000"/>
          </a:bodyPr>
          <a:lstStyle/>
          <a:p>
            <a:pPr algn="ctr"/>
            <a:r>
              <a:rPr lang="en-US" sz="4800" b="1">
                <a:solidFill>
                  <a:schemeClr val="bg1"/>
                </a:solidFill>
                <a:cs typeface="Calibri Light"/>
              </a:rPr>
              <a:t>VL2: A Scalable and Flexible Data Center Network</a:t>
            </a:r>
            <a:endParaRPr lang="en-US">
              <a:solidFill>
                <a:schemeClr val="bg1"/>
              </a:solidFill>
            </a:endParaRPr>
          </a:p>
        </p:txBody>
      </p:sp>
      <p:sp>
        <p:nvSpPr>
          <p:cNvPr id="2" name="TextBox 1">
            <a:extLst>
              <a:ext uri="{FF2B5EF4-FFF2-40B4-BE49-F238E27FC236}">
                <a16:creationId xmlns:a16="http://schemas.microsoft.com/office/drawing/2014/main" id="{93D32E0C-4575-5C0D-91D5-90A9F7D700F4}"/>
              </a:ext>
            </a:extLst>
          </p:cNvPr>
          <p:cNvSpPr txBox="1"/>
          <p:nvPr/>
        </p:nvSpPr>
        <p:spPr>
          <a:xfrm>
            <a:off x="889000" y="2275075"/>
            <a:ext cx="10631714" cy="249299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b="1">
                <a:solidFill>
                  <a:schemeClr val="bg1"/>
                </a:solidFill>
                <a:latin typeface="Calibri Light"/>
                <a:cs typeface="Calibri Light"/>
              </a:rPr>
              <a:t>Authors:</a:t>
            </a:r>
          </a:p>
          <a:p>
            <a:pPr algn="ctr"/>
            <a:r>
              <a:rPr lang="en-US" sz="2400" b="1">
                <a:solidFill>
                  <a:schemeClr val="bg1"/>
                </a:solidFill>
                <a:ea typeface="+mn-lt"/>
                <a:cs typeface="+mn-lt"/>
              </a:rPr>
              <a:t>Albert Greenberg, James R. Hamilton, </a:t>
            </a:r>
          </a:p>
          <a:p>
            <a:pPr algn="ctr"/>
            <a:r>
              <a:rPr lang="en-US" sz="2400" b="1">
                <a:solidFill>
                  <a:schemeClr val="bg1"/>
                </a:solidFill>
                <a:ea typeface="+mn-lt"/>
                <a:cs typeface="+mn-lt"/>
              </a:rPr>
              <a:t>Navendu Jain, Srikanth Kandula, </a:t>
            </a:r>
          </a:p>
          <a:p>
            <a:pPr algn="ctr"/>
            <a:r>
              <a:rPr lang="en-US" sz="2400" b="1" err="1">
                <a:solidFill>
                  <a:schemeClr val="bg1"/>
                </a:solidFill>
                <a:ea typeface="+mn-lt"/>
                <a:cs typeface="+mn-lt"/>
              </a:rPr>
              <a:t>Changhoon</a:t>
            </a:r>
            <a:r>
              <a:rPr lang="en-US" sz="2400" b="1">
                <a:solidFill>
                  <a:schemeClr val="bg1"/>
                </a:solidFill>
                <a:ea typeface="+mn-lt"/>
                <a:cs typeface="+mn-lt"/>
              </a:rPr>
              <a:t> Kim, Parantap Lahiri, </a:t>
            </a:r>
          </a:p>
          <a:p>
            <a:pPr algn="ctr"/>
            <a:r>
              <a:rPr lang="en-US" sz="2400" b="1">
                <a:solidFill>
                  <a:schemeClr val="bg1"/>
                </a:solidFill>
                <a:ea typeface="+mn-lt"/>
                <a:cs typeface="+mn-lt"/>
              </a:rPr>
              <a:t>David A. Maltz, Parveen Patel</a:t>
            </a:r>
          </a:p>
          <a:p>
            <a:pPr algn="ctr"/>
            <a:r>
              <a:rPr lang="en-US" sz="2400" b="1">
                <a:solidFill>
                  <a:schemeClr val="bg1"/>
                </a:solidFill>
                <a:ea typeface="+mn-lt"/>
                <a:cs typeface="+mn-lt"/>
              </a:rPr>
              <a:t> and Sudipta Sengupta</a:t>
            </a:r>
            <a:endParaRPr lang="en-US" sz="2400" b="1">
              <a:solidFill>
                <a:schemeClr val="bg1"/>
              </a:solidFill>
              <a:ea typeface="Calibri"/>
              <a:cs typeface="Calibri"/>
            </a:endParaRPr>
          </a:p>
        </p:txBody>
      </p:sp>
      <p:sp>
        <p:nvSpPr>
          <p:cNvPr id="4" name="Title 10">
            <a:extLst>
              <a:ext uri="{FF2B5EF4-FFF2-40B4-BE49-F238E27FC236}">
                <a16:creationId xmlns:a16="http://schemas.microsoft.com/office/drawing/2014/main" id="{0AD0B0F5-33A6-6D73-8F05-1E5046BD9E5F}"/>
              </a:ext>
            </a:extLst>
          </p:cNvPr>
          <p:cNvSpPr txBox="1">
            <a:spLocks/>
          </p:cNvSpPr>
          <p:nvPr/>
        </p:nvSpPr>
        <p:spPr>
          <a:xfrm>
            <a:off x="772885" y="4947503"/>
            <a:ext cx="10515600" cy="1325563"/>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a:solidFill>
                  <a:schemeClr val="bg1"/>
                </a:solidFill>
                <a:cs typeface="Calibri Light"/>
              </a:rPr>
              <a:t>Presented At:</a:t>
            </a:r>
          </a:p>
          <a:p>
            <a:pPr algn="ctr"/>
            <a:r>
              <a:rPr lang="en-US" sz="3600" b="1">
                <a:solidFill>
                  <a:schemeClr val="bg1"/>
                </a:solidFill>
                <a:ea typeface="+mj-lt"/>
                <a:cs typeface="+mj-lt"/>
              </a:rPr>
              <a:t>Special Interest Group on Data Communication, 2009</a:t>
            </a:r>
          </a:p>
        </p:txBody>
      </p:sp>
      <p:sp>
        <p:nvSpPr>
          <p:cNvPr id="3" name="Slide Number Placeholder 2">
            <a:extLst>
              <a:ext uri="{FF2B5EF4-FFF2-40B4-BE49-F238E27FC236}">
                <a16:creationId xmlns:a16="http://schemas.microsoft.com/office/drawing/2014/main" id="{402F946A-32D0-0CBA-4EA9-FBA2DA747B69}"/>
              </a:ext>
            </a:extLst>
          </p:cNvPr>
          <p:cNvSpPr>
            <a:spLocks noGrp="1"/>
          </p:cNvSpPr>
          <p:nvPr>
            <p:ph type="sldNum" sz="quarter" idx="12"/>
          </p:nvPr>
        </p:nvSpPr>
        <p:spPr/>
        <p:txBody>
          <a:bodyPr/>
          <a:lstStyle/>
          <a:p>
            <a:fld id="{330EA680-D336-4FF7-8B7A-9848BB0A1C32}" type="slidenum">
              <a:rPr lang="en-US" sz="1600" dirty="0" smtClean="0">
                <a:solidFill>
                  <a:schemeClr val="bg1"/>
                </a:solidFill>
                <a:latin typeface="Calibri Light"/>
                <a:cs typeface="Calibri Light"/>
              </a:rPr>
              <a:t>2</a:t>
            </a:fld>
            <a:endParaRPr lang="en-US" sz="1600">
              <a:solidFill>
                <a:schemeClr val="bg1"/>
              </a:solidFill>
              <a:latin typeface="Calibri" panose="020F0502020204030204"/>
              <a:cs typeface="Calibri" panose="020F0502020204030204"/>
            </a:endParaRPr>
          </a:p>
        </p:txBody>
      </p:sp>
    </p:spTree>
    <p:extLst>
      <p:ext uri="{BB962C8B-B14F-4D97-AF65-F5344CB8AC3E}">
        <p14:creationId xmlns:p14="http://schemas.microsoft.com/office/powerpoint/2010/main" val="20701073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oom with blue lights&#10;&#10;Description automatically generated">
            <a:extLst>
              <a:ext uri="{FF2B5EF4-FFF2-40B4-BE49-F238E27FC236}">
                <a16:creationId xmlns:a16="http://schemas.microsoft.com/office/drawing/2014/main" id="{A336BE5B-8DD4-7DA7-A32D-BB4962DECC7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775B7C-B3A7-B925-AF1A-8E7F9CEF4AA4}"/>
              </a:ext>
            </a:extLst>
          </p:cNvPr>
          <p:cNvSpPr>
            <a:spLocks noGrp="1"/>
          </p:cNvSpPr>
          <p:nvPr>
            <p:ph type="title"/>
          </p:nvPr>
        </p:nvSpPr>
        <p:spPr>
          <a:xfrm>
            <a:off x="555523" y="205351"/>
            <a:ext cx="11068664" cy="1325563"/>
          </a:xfrm>
        </p:spPr>
        <p:txBody>
          <a:bodyPr>
            <a:normAutofit/>
          </a:bodyPr>
          <a:lstStyle/>
          <a:p>
            <a:pPr algn="ctr"/>
            <a:r>
              <a:rPr lang="en-US" sz="4800" b="1">
                <a:solidFill>
                  <a:srgbClr val="FFFFFF"/>
                </a:solidFill>
                <a:cs typeface="Calibri Light"/>
              </a:rPr>
              <a:t>DIRECTORY SYSTEM (DS)</a:t>
            </a:r>
            <a:endParaRPr lang="en-US" sz="4800" b="1">
              <a:cs typeface="Calibri Light"/>
            </a:endParaRPr>
          </a:p>
        </p:txBody>
      </p:sp>
      <p:sp>
        <p:nvSpPr>
          <p:cNvPr id="5" name="Slide Number Placeholder 4">
            <a:extLst>
              <a:ext uri="{FF2B5EF4-FFF2-40B4-BE49-F238E27FC236}">
                <a16:creationId xmlns:a16="http://schemas.microsoft.com/office/drawing/2014/main" id="{E6C9F5D0-2DDE-9FB8-4431-CFFF572DC54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20</a:t>
            </a:fld>
            <a:endParaRPr lang="en-US" sz="1600">
              <a:latin typeface="Calibri Light"/>
              <a:cs typeface="Calibri Light"/>
            </a:endParaRPr>
          </a:p>
        </p:txBody>
      </p:sp>
      <p:sp>
        <p:nvSpPr>
          <p:cNvPr id="8" name="Content Placeholder 7">
            <a:extLst>
              <a:ext uri="{FF2B5EF4-FFF2-40B4-BE49-F238E27FC236}">
                <a16:creationId xmlns:a16="http://schemas.microsoft.com/office/drawing/2014/main" id="{599757DE-02A6-E441-F576-FDFFC2D3A1C4}"/>
              </a:ext>
            </a:extLst>
          </p:cNvPr>
          <p:cNvSpPr>
            <a:spLocks noGrp="1"/>
          </p:cNvSpPr>
          <p:nvPr>
            <p:ph idx="1"/>
          </p:nvPr>
        </p:nvSpPr>
        <p:spPr/>
        <p:txBody>
          <a:bodyPr vert="horz" lIns="91440" tIns="45720" rIns="91440" bIns="45720" rtlCol="0" anchor="t">
            <a:normAutofit/>
          </a:bodyPr>
          <a:lstStyle/>
          <a:p>
            <a:pPr algn="just"/>
            <a:r>
              <a:rPr lang="en-US">
                <a:cs typeface="Calibri" panose="020F0502020204030204"/>
              </a:rPr>
              <a:t>Key terms:</a:t>
            </a:r>
          </a:p>
          <a:p>
            <a:pPr marL="857250" algn="just"/>
            <a:r>
              <a:rPr lang="en-US">
                <a:cs typeface="Calibri" panose="020F0502020204030204"/>
              </a:rPr>
              <a:t>Application-specific Addresses (AA).</a:t>
            </a:r>
            <a:endParaRPr lang="en-US">
              <a:ea typeface="Calibri"/>
              <a:cs typeface="Calibri" panose="020F0502020204030204"/>
            </a:endParaRPr>
          </a:p>
          <a:p>
            <a:pPr marL="857250" algn="just"/>
            <a:r>
              <a:rPr lang="en-US">
                <a:cs typeface="Calibri" panose="020F0502020204030204"/>
              </a:rPr>
              <a:t>Location-specific Addresses (LA).</a:t>
            </a:r>
            <a:endParaRPr lang="en-US">
              <a:ea typeface="Calibri"/>
              <a:cs typeface="Calibri" panose="020F0502020204030204"/>
            </a:endParaRPr>
          </a:p>
          <a:p>
            <a:pPr marL="857250" algn="just"/>
            <a:r>
              <a:rPr lang="en-US">
                <a:cs typeface="Calibri" panose="020F0502020204030204"/>
              </a:rPr>
              <a:t>Replicated State Machine (RSM).</a:t>
            </a:r>
            <a:endParaRPr lang="en-US">
              <a:ea typeface="Calibri"/>
              <a:cs typeface="Calibri" panose="020F0502020204030204"/>
            </a:endParaRPr>
          </a:p>
          <a:p>
            <a:pPr marL="857250" algn="just"/>
            <a:r>
              <a:rPr lang="en-US">
                <a:cs typeface="Calibri" panose="020F0502020204030204"/>
              </a:rPr>
              <a:t>Lookup.</a:t>
            </a:r>
            <a:endParaRPr lang="en-US">
              <a:ea typeface="Calibri"/>
              <a:cs typeface="Calibri" panose="020F0502020204030204"/>
            </a:endParaRPr>
          </a:p>
          <a:p>
            <a:pPr marL="857250" algn="just"/>
            <a:r>
              <a:rPr lang="en-US">
                <a:cs typeface="Calibri" panose="020F0502020204030204"/>
              </a:rPr>
              <a:t>Update.</a:t>
            </a:r>
            <a:endParaRPr lang="en-US">
              <a:ea typeface="Calibri"/>
              <a:cs typeface="Calibri" panose="020F0502020204030204"/>
            </a:endParaRPr>
          </a:p>
          <a:p>
            <a:pPr marL="857250" algn="just"/>
            <a:endParaRPr lang="en-US">
              <a:cs typeface="Calibri" panose="020F0502020204030204"/>
            </a:endParaRPr>
          </a:p>
        </p:txBody>
      </p:sp>
    </p:spTree>
    <p:extLst>
      <p:ext uri="{BB962C8B-B14F-4D97-AF65-F5344CB8AC3E}">
        <p14:creationId xmlns:p14="http://schemas.microsoft.com/office/powerpoint/2010/main" val="9695127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oom with blue lights&#10;&#10;Description automatically generated">
            <a:extLst>
              <a:ext uri="{FF2B5EF4-FFF2-40B4-BE49-F238E27FC236}">
                <a16:creationId xmlns:a16="http://schemas.microsoft.com/office/drawing/2014/main" id="{A336BE5B-8DD4-7DA7-A32D-BB4962DECC7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775B7C-B3A7-B925-AF1A-8E7F9CEF4AA4}"/>
              </a:ext>
            </a:extLst>
          </p:cNvPr>
          <p:cNvSpPr>
            <a:spLocks noGrp="1"/>
          </p:cNvSpPr>
          <p:nvPr>
            <p:ph type="title"/>
          </p:nvPr>
        </p:nvSpPr>
        <p:spPr>
          <a:xfrm>
            <a:off x="555523" y="205351"/>
            <a:ext cx="11068664" cy="1325563"/>
          </a:xfrm>
        </p:spPr>
        <p:txBody>
          <a:bodyPr>
            <a:normAutofit/>
          </a:bodyPr>
          <a:lstStyle/>
          <a:p>
            <a:pPr algn="ctr"/>
            <a:r>
              <a:rPr lang="en-US" sz="4800" b="1">
                <a:solidFill>
                  <a:srgbClr val="FFFFFF"/>
                </a:solidFill>
                <a:ea typeface="+mj-lt"/>
                <a:cs typeface="+mj-lt"/>
              </a:rPr>
              <a:t>LOCATION-SPECIFIC ADDRESS (LA)</a:t>
            </a:r>
            <a:endParaRPr lang="en-US" b="1"/>
          </a:p>
        </p:txBody>
      </p:sp>
      <p:sp>
        <p:nvSpPr>
          <p:cNvPr id="5" name="Slide Number Placeholder 4">
            <a:extLst>
              <a:ext uri="{FF2B5EF4-FFF2-40B4-BE49-F238E27FC236}">
                <a16:creationId xmlns:a16="http://schemas.microsoft.com/office/drawing/2014/main" id="{E6C9F5D0-2DDE-9FB8-4431-CFFF572DC54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21</a:t>
            </a:fld>
            <a:endParaRPr lang="en-US" sz="1600">
              <a:latin typeface="Calibri Light"/>
              <a:cs typeface="Calibri Light"/>
            </a:endParaRPr>
          </a:p>
        </p:txBody>
      </p:sp>
      <p:sp>
        <p:nvSpPr>
          <p:cNvPr id="8" name="Content Placeholder 7">
            <a:extLst>
              <a:ext uri="{FF2B5EF4-FFF2-40B4-BE49-F238E27FC236}">
                <a16:creationId xmlns:a16="http://schemas.microsoft.com/office/drawing/2014/main" id="{599757DE-02A6-E441-F576-FDFFC2D3A1C4}"/>
              </a:ext>
            </a:extLst>
          </p:cNvPr>
          <p:cNvSpPr>
            <a:spLocks noGrp="1"/>
          </p:cNvSpPr>
          <p:nvPr>
            <p:ph idx="1"/>
          </p:nvPr>
        </p:nvSpPr>
        <p:spPr/>
        <p:txBody>
          <a:bodyPr vert="horz" lIns="91440" tIns="45720" rIns="91440" bIns="45720" rtlCol="0" anchor="t">
            <a:normAutofit/>
          </a:bodyPr>
          <a:lstStyle/>
          <a:p>
            <a:pPr algn="just"/>
            <a:r>
              <a:rPr lang="en-US" dirty="0">
                <a:solidFill>
                  <a:srgbClr val="FFFFFF"/>
                </a:solidFill>
                <a:ea typeface="+mn-lt"/>
                <a:cs typeface="+mn-lt"/>
              </a:rPr>
              <a:t>Assigned based on the physical location of network resources or servers in the data center. </a:t>
            </a:r>
            <a:endParaRPr lang="en-US" dirty="0">
              <a:solidFill>
                <a:srgbClr val="FFFFFF"/>
              </a:solidFill>
              <a:cs typeface="Calibri" panose="020F0502020204030204"/>
            </a:endParaRPr>
          </a:p>
          <a:p>
            <a:pPr algn="just"/>
            <a:r>
              <a:rPr lang="en-US" dirty="0">
                <a:solidFill>
                  <a:srgbClr val="FFFFFF"/>
                </a:solidFill>
                <a:cs typeface="Calibri" panose="020F0502020204030204"/>
              </a:rPr>
              <a:t>Each server or network device is given a unique LA. </a:t>
            </a:r>
            <a:endParaRPr lang="en-US">
              <a:solidFill>
                <a:srgbClr val="FFFFFF"/>
              </a:solidFill>
              <a:ea typeface="+mn-lt"/>
              <a:cs typeface="+mn-lt"/>
            </a:endParaRPr>
          </a:p>
          <a:p>
            <a:pPr algn="just"/>
            <a:r>
              <a:rPr lang="en-US" dirty="0">
                <a:solidFill>
                  <a:srgbClr val="FFFFFF"/>
                </a:solidFill>
                <a:ea typeface="+mn-lt"/>
                <a:cs typeface="+mn-lt"/>
              </a:rPr>
              <a:t>Efficient routing and load balancing.</a:t>
            </a:r>
          </a:p>
          <a:p>
            <a:pPr algn="just"/>
            <a:r>
              <a:rPr lang="en-US" dirty="0">
                <a:solidFill>
                  <a:srgbClr val="FFFFFF"/>
                </a:solidFill>
                <a:ea typeface="+mn-lt"/>
                <a:cs typeface="+mn-lt"/>
              </a:rPr>
              <a:t>Helping resources communicate effectively within the data center.</a:t>
            </a:r>
            <a:endParaRPr lang="en-US" dirty="0">
              <a:solidFill>
                <a:srgbClr val="FFFFFF"/>
              </a:solidFill>
              <a:cs typeface="Calibri"/>
            </a:endParaRPr>
          </a:p>
          <a:p>
            <a:pPr marL="857250" algn="just"/>
            <a:endParaRPr lang="en-US">
              <a:cs typeface="Calibri"/>
            </a:endParaRPr>
          </a:p>
        </p:txBody>
      </p:sp>
    </p:spTree>
    <p:extLst>
      <p:ext uri="{BB962C8B-B14F-4D97-AF65-F5344CB8AC3E}">
        <p14:creationId xmlns:p14="http://schemas.microsoft.com/office/powerpoint/2010/main" val="3770297710"/>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oom with blue lights&#10;&#10;Description automatically generated">
            <a:extLst>
              <a:ext uri="{FF2B5EF4-FFF2-40B4-BE49-F238E27FC236}">
                <a16:creationId xmlns:a16="http://schemas.microsoft.com/office/drawing/2014/main" id="{A336BE5B-8DD4-7DA7-A32D-BB4962DECC7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775B7C-B3A7-B925-AF1A-8E7F9CEF4AA4}"/>
              </a:ext>
            </a:extLst>
          </p:cNvPr>
          <p:cNvSpPr>
            <a:spLocks noGrp="1"/>
          </p:cNvSpPr>
          <p:nvPr>
            <p:ph type="title"/>
          </p:nvPr>
        </p:nvSpPr>
        <p:spPr>
          <a:xfrm>
            <a:off x="555523" y="205351"/>
            <a:ext cx="11068664" cy="1325563"/>
          </a:xfrm>
        </p:spPr>
        <p:txBody>
          <a:bodyPr>
            <a:normAutofit/>
          </a:bodyPr>
          <a:lstStyle/>
          <a:p>
            <a:pPr algn="ctr"/>
            <a:r>
              <a:rPr lang="en-US" sz="4800" b="1">
                <a:solidFill>
                  <a:srgbClr val="FFFFFF"/>
                </a:solidFill>
                <a:latin typeface="Calibri Light"/>
                <a:ea typeface="Calibri Light"/>
                <a:cs typeface="Calibri Light"/>
              </a:rPr>
              <a:t>APPLICATION-SPECIFIC ADDRESS (AA)</a:t>
            </a:r>
            <a:endParaRPr lang="en-US"/>
          </a:p>
        </p:txBody>
      </p:sp>
      <p:sp>
        <p:nvSpPr>
          <p:cNvPr id="5" name="Slide Number Placeholder 4">
            <a:extLst>
              <a:ext uri="{FF2B5EF4-FFF2-40B4-BE49-F238E27FC236}">
                <a16:creationId xmlns:a16="http://schemas.microsoft.com/office/drawing/2014/main" id="{E6C9F5D0-2DDE-9FB8-4431-CFFF572DC54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22</a:t>
            </a:fld>
            <a:endParaRPr lang="en-US" sz="1600">
              <a:latin typeface="Calibri Light"/>
              <a:cs typeface="Calibri Light"/>
            </a:endParaRPr>
          </a:p>
        </p:txBody>
      </p:sp>
      <p:sp>
        <p:nvSpPr>
          <p:cNvPr id="8" name="Content Placeholder 7">
            <a:extLst>
              <a:ext uri="{FF2B5EF4-FFF2-40B4-BE49-F238E27FC236}">
                <a16:creationId xmlns:a16="http://schemas.microsoft.com/office/drawing/2014/main" id="{599757DE-02A6-E441-F576-FDFFC2D3A1C4}"/>
              </a:ext>
            </a:extLst>
          </p:cNvPr>
          <p:cNvSpPr>
            <a:spLocks noGrp="1"/>
          </p:cNvSpPr>
          <p:nvPr>
            <p:ph idx="1"/>
          </p:nvPr>
        </p:nvSpPr>
        <p:spPr/>
        <p:txBody>
          <a:bodyPr vert="horz" lIns="91440" tIns="45720" rIns="91440" bIns="45720" rtlCol="0" anchor="t">
            <a:normAutofit/>
          </a:bodyPr>
          <a:lstStyle/>
          <a:p>
            <a:pPr algn="just"/>
            <a:r>
              <a:rPr lang="en-US" dirty="0">
                <a:solidFill>
                  <a:srgbClr val="FFFFFF"/>
                </a:solidFill>
                <a:ea typeface="+mn-lt"/>
                <a:cs typeface="+mn-lt"/>
              </a:rPr>
              <a:t>Assigned to help controlling and securing inter-data center communication.</a:t>
            </a:r>
          </a:p>
          <a:p>
            <a:pPr algn="just"/>
            <a:r>
              <a:rPr lang="en-US" dirty="0">
                <a:solidFill>
                  <a:srgbClr val="FFFFFF"/>
                </a:solidFill>
                <a:ea typeface="+mn-lt"/>
                <a:cs typeface="+mn-lt"/>
              </a:rPr>
              <a:t>Each application or service is assigned a unique AA.</a:t>
            </a:r>
          </a:p>
          <a:p>
            <a:pPr algn="just"/>
            <a:r>
              <a:rPr lang="en-US" dirty="0">
                <a:solidFill>
                  <a:srgbClr val="FFFFFF"/>
                </a:solidFill>
                <a:ea typeface="+mn-lt"/>
                <a:cs typeface="+mn-lt"/>
              </a:rPr>
              <a:t>Used for network isolation and security.</a:t>
            </a:r>
          </a:p>
          <a:p>
            <a:pPr algn="just"/>
            <a:r>
              <a:rPr lang="en-US" dirty="0">
                <a:solidFill>
                  <a:srgbClr val="FFFFFF"/>
                </a:solidFill>
                <a:ea typeface="+mn-lt"/>
                <a:cs typeface="+mn-lt"/>
              </a:rPr>
              <a:t>Enable different applications or services to communicate securely across multiple data center locations.</a:t>
            </a:r>
          </a:p>
          <a:p>
            <a:pPr marL="857250" algn="just"/>
            <a:endParaRPr lang="en-US">
              <a:cs typeface="Calibri"/>
            </a:endParaRPr>
          </a:p>
        </p:txBody>
      </p:sp>
    </p:spTree>
    <p:extLst>
      <p:ext uri="{BB962C8B-B14F-4D97-AF65-F5344CB8AC3E}">
        <p14:creationId xmlns:p14="http://schemas.microsoft.com/office/powerpoint/2010/main" val="24781181"/>
      </p:ext>
    </p:extLst>
  </p:cSld>
  <p:clrMapOvr>
    <a:overrideClrMapping bg1="dk1" tx1="lt1" bg2="dk2" tx2="lt2" accent1="accent1" accent2="accent2" accent3="accent3" accent4="accent4" accent5="accent5" accent6="accent6" hlink="hlink" folHlink="folHlink"/>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oom with blue lights&#10;&#10;Description automatically generated">
            <a:extLst>
              <a:ext uri="{FF2B5EF4-FFF2-40B4-BE49-F238E27FC236}">
                <a16:creationId xmlns:a16="http://schemas.microsoft.com/office/drawing/2014/main" id="{A336BE5B-8DD4-7DA7-A32D-BB4962DECC7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775B7C-B3A7-B925-AF1A-8E7F9CEF4AA4}"/>
              </a:ext>
            </a:extLst>
          </p:cNvPr>
          <p:cNvSpPr>
            <a:spLocks noGrp="1"/>
          </p:cNvSpPr>
          <p:nvPr>
            <p:ph type="title"/>
          </p:nvPr>
        </p:nvSpPr>
        <p:spPr>
          <a:xfrm>
            <a:off x="555523" y="205351"/>
            <a:ext cx="11068664" cy="1325563"/>
          </a:xfrm>
        </p:spPr>
        <p:txBody>
          <a:bodyPr>
            <a:normAutofit/>
          </a:bodyPr>
          <a:lstStyle/>
          <a:p>
            <a:pPr algn="ctr"/>
            <a:r>
              <a:rPr lang="en-US" sz="4800" b="1">
                <a:cs typeface="Calibri Light"/>
              </a:rPr>
              <a:t>REPLICATED STATE MACHINE (RSM)</a:t>
            </a:r>
          </a:p>
        </p:txBody>
      </p:sp>
      <p:sp>
        <p:nvSpPr>
          <p:cNvPr id="5" name="Slide Number Placeholder 4">
            <a:extLst>
              <a:ext uri="{FF2B5EF4-FFF2-40B4-BE49-F238E27FC236}">
                <a16:creationId xmlns:a16="http://schemas.microsoft.com/office/drawing/2014/main" id="{E6C9F5D0-2DDE-9FB8-4431-CFFF572DC54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23</a:t>
            </a:fld>
            <a:endParaRPr lang="en-US" sz="1600">
              <a:latin typeface="Calibri Light"/>
              <a:cs typeface="Calibri Light"/>
            </a:endParaRPr>
          </a:p>
        </p:txBody>
      </p:sp>
      <p:sp>
        <p:nvSpPr>
          <p:cNvPr id="8" name="Content Placeholder 7">
            <a:extLst>
              <a:ext uri="{FF2B5EF4-FFF2-40B4-BE49-F238E27FC236}">
                <a16:creationId xmlns:a16="http://schemas.microsoft.com/office/drawing/2014/main" id="{599757DE-02A6-E441-F576-FDFFC2D3A1C4}"/>
              </a:ext>
            </a:extLst>
          </p:cNvPr>
          <p:cNvSpPr>
            <a:spLocks noGrp="1"/>
          </p:cNvSpPr>
          <p:nvPr>
            <p:ph idx="1"/>
          </p:nvPr>
        </p:nvSpPr>
        <p:spPr/>
        <p:txBody>
          <a:bodyPr vert="horz" lIns="91440" tIns="45720" rIns="91440" bIns="45720" rtlCol="0" anchor="t">
            <a:normAutofit/>
          </a:bodyPr>
          <a:lstStyle/>
          <a:p>
            <a:pPr algn="just"/>
            <a:r>
              <a:rPr lang="en-US">
                <a:solidFill>
                  <a:srgbClr val="FFFFFF"/>
                </a:solidFill>
                <a:ea typeface="+mn-lt"/>
                <a:cs typeface="+mn-lt"/>
              </a:rPr>
              <a:t>It is a component or function that is responsible for managing and coordinating the replication of data across multiple servers or nodes.</a:t>
            </a:r>
          </a:p>
          <a:p>
            <a:pPr algn="just"/>
            <a:r>
              <a:rPr lang="en-US">
                <a:solidFill>
                  <a:srgbClr val="FFFFFF"/>
                </a:solidFill>
                <a:ea typeface="+mn-lt"/>
                <a:cs typeface="+mn-lt"/>
              </a:rPr>
              <a:t>RSM helps maintain data consistency across these replicas</a:t>
            </a:r>
          </a:p>
          <a:p>
            <a:pPr algn="just"/>
            <a:r>
              <a:rPr lang="en-US">
                <a:solidFill>
                  <a:srgbClr val="FFFFFF"/>
                </a:solidFill>
                <a:ea typeface="+mn-lt"/>
                <a:cs typeface="+mn-lt"/>
              </a:rPr>
              <a:t>RSM ensures that requests from clients are directed to the appropriate replica for the service they need.</a:t>
            </a:r>
            <a:endParaRPr lang="en-US"/>
          </a:p>
          <a:p>
            <a:pPr algn="just"/>
            <a:r>
              <a:rPr lang="en-US">
                <a:solidFill>
                  <a:srgbClr val="FFFFFF"/>
                </a:solidFill>
                <a:ea typeface="+mn-lt"/>
                <a:cs typeface="+mn-lt"/>
              </a:rPr>
              <a:t>RSM ensure that they are available and reliable even in the event of server or node failures.</a:t>
            </a:r>
          </a:p>
          <a:p>
            <a:pPr marL="857250" algn="just"/>
            <a:endParaRPr lang="en-US">
              <a:cs typeface="Calibri"/>
            </a:endParaRPr>
          </a:p>
        </p:txBody>
      </p:sp>
    </p:spTree>
    <p:extLst>
      <p:ext uri="{BB962C8B-B14F-4D97-AF65-F5344CB8AC3E}">
        <p14:creationId xmlns:p14="http://schemas.microsoft.com/office/powerpoint/2010/main" val="1340653266"/>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Content Placeholder 8" descr="A room with blue lights&#10;&#10;Description automatically generated">
            <a:extLst>
              <a:ext uri="{FF2B5EF4-FFF2-40B4-BE49-F238E27FC236}">
                <a16:creationId xmlns:a16="http://schemas.microsoft.com/office/drawing/2014/main" id="{A336BE5B-8DD4-7DA7-A32D-BB4962DECC77}"/>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2235" b="7765"/>
          <a:stretch/>
        </p:blipFill>
        <p:spPr>
          <a:xfrm>
            <a:off x="20" y="10"/>
            <a:ext cx="12191980" cy="6857990"/>
          </a:xfrm>
          <a:prstGeom prst="rect">
            <a:avLst/>
          </a:prstGeom>
        </p:spPr>
      </p:pic>
      <p:sp>
        <p:nvSpPr>
          <p:cNvPr id="2" name="Title 1">
            <a:extLst>
              <a:ext uri="{FF2B5EF4-FFF2-40B4-BE49-F238E27FC236}">
                <a16:creationId xmlns:a16="http://schemas.microsoft.com/office/drawing/2014/main" id="{57775B7C-B3A7-B925-AF1A-8E7F9CEF4AA4}"/>
              </a:ext>
            </a:extLst>
          </p:cNvPr>
          <p:cNvSpPr>
            <a:spLocks noGrp="1"/>
          </p:cNvSpPr>
          <p:nvPr>
            <p:ph type="title"/>
          </p:nvPr>
        </p:nvSpPr>
        <p:spPr>
          <a:xfrm>
            <a:off x="555523" y="205351"/>
            <a:ext cx="11068664" cy="1325563"/>
          </a:xfrm>
        </p:spPr>
        <p:txBody>
          <a:bodyPr>
            <a:normAutofit/>
          </a:bodyPr>
          <a:lstStyle/>
          <a:p>
            <a:pPr algn="ctr"/>
            <a:r>
              <a:rPr lang="en-US" sz="4800" b="1">
                <a:cs typeface="Calibri Light"/>
              </a:rPr>
              <a:t>LOOKUP AND UPDATE PROCEDURE</a:t>
            </a:r>
          </a:p>
        </p:txBody>
      </p:sp>
      <p:sp>
        <p:nvSpPr>
          <p:cNvPr id="5" name="Slide Number Placeholder 4">
            <a:extLst>
              <a:ext uri="{FF2B5EF4-FFF2-40B4-BE49-F238E27FC236}">
                <a16:creationId xmlns:a16="http://schemas.microsoft.com/office/drawing/2014/main" id="{E6C9F5D0-2DDE-9FB8-4431-CFFF572DC54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24</a:t>
            </a:fld>
            <a:endParaRPr lang="en-US" sz="1600">
              <a:latin typeface="Calibri Light"/>
              <a:cs typeface="Calibri Light"/>
            </a:endParaRPr>
          </a:p>
        </p:txBody>
      </p:sp>
      <p:sp>
        <p:nvSpPr>
          <p:cNvPr id="8" name="Content Placeholder 7">
            <a:extLst>
              <a:ext uri="{FF2B5EF4-FFF2-40B4-BE49-F238E27FC236}">
                <a16:creationId xmlns:a16="http://schemas.microsoft.com/office/drawing/2014/main" id="{599757DE-02A6-E441-F576-FDFFC2D3A1C4}"/>
              </a:ext>
            </a:extLst>
          </p:cNvPr>
          <p:cNvSpPr>
            <a:spLocks noGrp="1"/>
          </p:cNvSpPr>
          <p:nvPr>
            <p:ph idx="1"/>
          </p:nvPr>
        </p:nvSpPr>
        <p:spPr/>
        <p:txBody>
          <a:bodyPr vert="horz" lIns="91440" tIns="45720" rIns="91440" bIns="45720" rtlCol="0" anchor="t">
            <a:normAutofit/>
          </a:bodyPr>
          <a:lstStyle/>
          <a:p>
            <a:pPr marL="514350" indent="-514350" algn="just">
              <a:buAutoNum type="arabicPeriod"/>
            </a:pPr>
            <a:endParaRPr lang="en-US">
              <a:cs typeface="Calibri"/>
            </a:endParaRPr>
          </a:p>
          <a:p>
            <a:pPr marL="1143000" indent="-514350" algn="just">
              <a:buAutoNum type="arabicPeriod"/>
            </a:pPr>
            <a:endParaRPr lang="en-US">
              <a:cs typeface="Calibri"/>
            </a:endParaRPr>
          </a:p>
        </p:txBody>
      </p:sp>
      <p:pic>
        <p:nvPicPr>
          <p:cNvPr id="3" name="Picture 2">
            <a:extLst>
              <a:ext uri="{FF2B5EF4-FFF2-40B4-BE49-F238E27FC236}">
                <a16:creationId xmlns:a16="http://schemas.microsoft.com/office/drawing/2014/main" id="{2DD585E8-8F53-C0D0-DA80-A9A888725539}"/>
              </a:ext>
            </a:extLst>
          </p:cNvPr>
          <p:cNvPicPr>
            <a:picLocks noChangeAspect="1"/>
          </p:cNvPicPr>
          <p:nvPr/>
        </p:nvPicPr>
        <p:blipFill>
          <a:blip r:embed="rId4"/>
          <a:stretch>
            <a:fillRect/>
          </a:stretch>
        </p:blipFill>
        <p:spPr>
          <a:xfrm>
            <a:off x="1062790" y="1435249"/>
            <a:ext cx="9926052" cy="4919948"/>
          </a:xfrm>
          <a:prstGeom prst="rect">
            <a:avLst/>
          </a:prstGeom>
        </p:spPr>
      </p:pic>
      <p:sp>
        <p:nvSpPr>
          <p:cNvPr id="4" name="Footer Placeholder 3">
            <a:extLst>
              <a:ext uri="{FF2B5EF4-FFF2-40B4-BE49-F238E27FC236}">
                <a16:creationId xmlns:a16="http://schemas.microsoft.com/office/drawing/2014/main" id="{B8FC5847-1138-B35D-7C02-3C3E8FCC6BBD}"/>
              </a:ext>
            </a:extLst>
          </p:cNvPr>
          <p:cNvSpPr>
            <a:spLocks noGrp="1"/>
          </p:cNvSpPr>
          <p:nvPr>
            <p:ph type="ftr" sz="quarter" idx="11"/>
          </p:nvPr>
        </p:nvSpPr>
        <p:spPr/>
        <p:txBody>
          <a:bodyPr/>
          <a:lstStyle/>
          <a:p>
            <a:r>
              <a:rPr lang="en-US"/>
              <a:t>This image is from https://doi.org/10.1145/1594977.159257. ​</a:t>
            </a:r>
          </a:p>
        </p:txBody>
      </p:sp>
    </p:spTree>
    <p:extLst>
      <p:ext uri="{BB962C8B-B14F-4D97-AF65-F5344CB8AC3E}">
        <p14:creationId xmlns:p14="http://schemas.microsoft.com/office/powerpoint/2010/main" val="1610091153"/>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pace Center Technology image - Free stock photo - Public Domain photo - CC0 Images">
            <a:extLst>
              <a:ext uri="{FF2B5EF4-FFF2-40B4-BE49-F238E27FC236}">
                <a16:creationId xmlns:a16="http://schemas.microsoft.com/office/drawing/2014/main" id="{7AEE7D0F-3D6A-90FC-87ED-0E927ABC1811}"/>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78953EF-1296-6F08-EA61-9D54AB87D513}"/>
              </a:ext>
            </a:extLst>
          </p:cNvPr>
          <p:cNvSpPr>
            <a:spLocks noGrp="1"/>
          </p:cNvSpPr>
          <p:nvPr>
            <p:ph type="title"/>
          </p:nvPr>
        </p:nvSpPr>
        <p:spPr>
          <a:xfrm>
            <a:off x="838200" y="365125"/>
            <a:ext cx="10515600" cy="1325563"/>
          </a:xfrm>
        </p:spPr>
        <p:txBody>
          <a:bodyPr>
            <a:normAutofit/>
          </a:bodyPr>
          <a:lstStyle/>
          <a:p>
            <a:pPr algn="ctr"/>
            <a:r>
              <a:rPr lang="en-US" sz="4800" b="1">
                <a:solidFill>
                  <a:srgbClr val="FFFFFF"/>
                </a:solidFill>
                <a:cs typeface="Calibri Light"/>
              </a:rPr>
              <a:t>EVALUATION</a:t>
            </a:r>
          </a:p>
        </p:txBody>
      </p:sp>
      <p:sp>
        <p:nvSpPr>
          <p:cNvPr id="5" name="Slide Number Placeholder 4">
            <a:extLst>
              <a:ext uri="{FF2B5EF4-FFF2-40B4-BE49-F238E27FC236}">
                <a16:creationId xmlns:a16="http://schemas.microsoft.com/office/drawing/2014/main" id="{5C232B39-EE66-86B6-D8A2-72E726ECA16E}"/>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25</a:t>
            </a:fld>
            <a:endParaRPr lang="en-US" sz="1600">
              <a:latin typeface="Calibri Light"/>
              <a:cs typeface="Calibri Light"/>
            </a:endParaRPr>
          </a:p>
        </p:txBody>
      </p:sp>
      <p:sp>
        <p:nvSpPr>
          <p:cNvPr id="7" name="Content Placeholder 6">
            <a:extLst>
              <a:ext uri="{FF2B5EF4-FFF2-40B4-BE49-F238E27FC236}">
                <a16:creationId xmlns:a16="http://schemas.microsoft.com/office/drawing/2014/main" id="{2BABC9D0-B1F4-4DAD-A349-079844FB4B57}"/>
              </a:ext>
            </a:extLst>
          </p:cNvPr>
          <p:cNvSpPr>
            <a:spLocks noGrp="1"/>
          </p:cNvSpPr>
          <p:nvPr>
            <p:ph idx="1"/>
          </p:nvPr>
        </p:nvSpPr>
        <p:spPr/>
        <p:txBody>
          <a:bodyPr vert="horz" lIns="91440" tIns="45720" rIns="91440" bIns="45720" rtlCol="0" anchor="t">
            <a:normAutofit/>
          </a:bodyPr>
          <a:lstStyle/>
          <a:p>
            <a:pPr algn="just"/>
            <a:r>
              <a:rPr lang="en-US" dirty="0">
                <a:cs typeface="Calibri"/>
              </a:rPr>
              <a:t>Test Setup:</a:t>
            </a:r>
            <a:endParaRPr lang="en-US" dirty="0"/>
          </a:p>
          <a:p>
            <a:pPr marL="800100" algn="just"/>
            <a:r>
              <a:rPr lang="en-US" dirty="0">
                <a:cs typeface="Calibri"/>
              </a:rPr>
              <a:t>80 server testbed and 10 commodity switches.</a:t>
            </a:r>
            <a:endParaRPr lang="en-US" dirty="0">
              <a:ea typeface="Calibri"/>
              <a:cs typeface="Calibri"/>
            </a:endParaRPr>
          </a:p>
          <a:p>
            <a:pPr marL="800100" algn="just"/>
            <a:r>
              <a:rPr lang="en-US" dirty="0">
                <a:ea typeface="+mn-lt"/>
                <a:cs typeface="+mn-lt"/>
              </a:rPr>
              <a:t>Clos network topology consisting of 3 intermediate switches (3 ports of 24 Gbps each), 3 aggregation switches (6 ports of 24 Gbps each) and 4 </a:t>
            </a:r>
            <a:r>
              <a:rPr lang="en-US" dirty="0" err="1">
                <a:ea typeface="+mn-lt"/>
                <a:cs typeface="+mn-lt"/>
              </a:rPr>
              <a:t>ToRs</a:t>
            </a:r>
            <a:r>
              <a:rPr lang="en-US" dirty="0">
                <a:ea typeface="+mn-lt"/>
                <a:cs typeface="+mn-lt"/>
              </a:rPr>
              <a:t> (2 ports of 10Gbps and 24 ports of 1 Gbps).</a:t>
            </a:r>
            <a:endParaRPr lang="en-US" dirty="0">
              <a:cs typeface="Calibri" panose="020F0502020204030204"/>
            </a:endParaRPr>
          </a:p>
        </p:txBody>
      </p:sp>
    </p:spTree>
    <p:extLst>
      <p:ext uri="{BB962C8B-B14F-4D97-AF65-F5344CB8AC3E}">
        <p14:creationId xmlns:p14="http://schemas.microsoft.com/office/powerpoint/2010/main" val="653872722"/>
      </p:ext>
    </p:extLst>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pace Center Technology image - Free stock photo - Public Domain photo - CC0 Images">
            <a:extLst>
              <a:ext uri="{FF2B5EF4-FFF2-40B4-BE49-F238E27FC236}">
                <a16:creationId xmlns:a16="http://schemas.microsoft.com/office/drawing/2014/main" id="{7AEE7D0F-3D6A-90FC-87ED-0E927ABC1811}"/>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78953EF-1296-6F08-EA61-9D54AB87D513}"/>
              </a:ext>
            </a:extLst>
          </p:cNvPr>
          <p:cNvSpPr>
            <a:spLocks noGrp="1"/>
          </p:cNvSpPr>
          <p:nvPr>
            <p:ph type="title"/>
          </p:nvPr>
        </p:nvSpPr>
        <p:spPr>
          <a:xfrm>
            <a:off x="838200" y="365125"/>
            <a:ext cx="10515600" cy="1325563"/>
          </a:xfrm>
        </p:spPr>
        <p:txBody>
          <a:bodyPr>
            <a:normAutofit/>
          </a:bodyPr>
          <a:lstStyle/>
          <a:p>
            <a:pPr algn="ctr"/>
            <a:r>
              <a:rPr lang="en-US" sz="4800" b="1" dirty="0">
                <a:solidFill>
                  <a:srgbClr val="FFFFFF"/>
                </a:solidFill>
                <a:cs typeface="Calibri Light"/>
              </a:rPr>
              <a:t>EVALUATION </a:t>
            </a:r>
            <a:r>
              <a:rPr lang="en-US" b="1" dirty="0">
                <a:solidFill>
                  <a:srgbClr val="FFFFFF"/>
                </a:solidFill>
                <a:cs typeface="Calibri Light"/>
              </a:rPr>
              <a:t>(Cont.)</a:t>
            </a:r>
            <a:endParaRPr lang="en-US" dirty="0"/>
          </a:p>
        </p:txBody>
      </p:sp>
      <p:sp>
        <p:nvSpPr>
          <p:cNvPr id="3" name="Footer Placeholder 2">
            <a:extLst>
              <a:ext uri="{FF2B5EF4-FFF2-40B4-BE49-F238E27FC236}">
                <a16:creationId xmlns:a16="http://schemas.microsoft.com/office/drawing/2014/main" id="{56B2DCBD-A509-9629-EEFC-5B8B9DD1DF23}"/>
              </a:ext>
            </a:extLst>
          </p:cNvPr>
          <p:cNvSpPr>
            <a:spLocks noGrp="1"/>
          </p:cNvSpPr>
          <p:nvPr>
            <p:ph type="ftr" sz="quarter" idx="11"/>
          </p:nvPr>
        </p:nvSpPr>
        <p:spPr>
          <a:xfrm>
            <a:off x="3399503" y="6417802"/>
            <a:ext cx="5392993" cy="438866"/>
          </a:xfrm>
        </p:spPr>
        <p:txBody>
          <a:bodyPr/>
          <a:lstStyle/>
          <a:p>
            <a:r>
              <a:rPr lang="en-US"/>
              <a:t>This image is from https://doi.org/10.1145/1594977.159257. </a:t>
            </a:r>
          </a:p>
          <a:p>
            <a:endParaRPr lang="en-US">
              <a:cs typeface="Calibri"/>
            </a:endParaRPr>
          </a:p>
        </p:txBody>
      </p:sp>
      <p:sp>
        <p:nvSpPr>
          <p:cNvPr id="5" name="Slide Number Placeholder 4">
            <a:extLst>
              <a:ext uri="{FF2B5EF4-FFF2-40B4-BE49-F238E27FC236}">
                <a16:creationId xmlns:a16="http://schemas.microsoft.com/office/drawing/2014/main" id="{5C232B39-EE66-86B6-D8A2-72E726ECA16E}"/>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26</a:t>
            </a:fld>
            <a:endParaRPr lang="en-US" sz="1600">
              <a:latin typeface="Calibri Light"/>
              <a:cs typeface="Calibri Light"/>
            </a:endParaRPr>
          </a:p>
        </p:txBody>
      </p:sp>
      <p:pic>
        <p:nvPicPr>
          <p:cNvPr id="12" name="Content Placeholder 11" descr="A close-up of a computer&#10;&#10;Description automatically generated">
            <a:extLst>
              <a:ext uri="{FF2B5EF4-FFF2-40B4-BE49-F238E27FC236}">
                <a16:creationId xmlns:a16="http://schemas.microsoft.com/office/drawing/2014/main" id="{3AC0D0B3-D256-8A01-20DB-16ADC867AE13}"/>
              </a:ext>
            </a:extLst>
          </p:cNvPr>
          <p:cNvPicPr>
            <a:picLocks noGrp="1" noChangeAspect="1"/>
          </p:cNvPicPr>
          <p:nvPr>
            <p:ph idx="1"/>
          </p:nvPr>
        </p:nvPicPr>
        <p:blipFill rotWithShape="1">
          <a:blip r:embed="rId3"/>
          <a:srcRect l="1022" t="2395" r="1022" b="1198"/>
          <a:stretch/>
        </p:blipFill>
        <p:spPr>
          <a:xfrm>
            <a:off x="1369231" y="1464572"/>
            <a:ext cx="9606983" cy="4839560"/>
          </a:xfrm>
        </p:spPr>
      </p:pic>
    </p:spTree>
    <p:extLst>
      <p:ext uri="{BB962C8B-B14F-4D97-AF65-F5344CB8AC3E}">
        <p14:creationId xmlns:p14="http://schemas.microsoft.com/office/powerpoint/2010/main" val="1832982946"/>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pace Center Technology image - Free stock photo - Public Domain photo - CC0 Images">
            <a:extLst>
              <a:ext uri="{FF2B5EF4-FFF2-40B4-BE49-F238E27FC236}">
                <a16:creationId xmlns:a16="http://schemas.microsoft.com/office/drawing/2014/main" id="{7AEE7D0F-3D6A-90FC-87ED-0E927ABC1811}"/>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78953EF-1296-6F08-EA61-9D54AB87D513}"/>
              </a:ext>
            </a:extLst>
          </p:cNvPr>
          <p:cNvSpPr>
            <a:spLocks noGrp="1"/>
          </p:cNvSpPr>
          <p:nvPr>
            <p:ph type="title"/>
          </p:nvPr>
        </p:nvSpPr>
        <p:spPr>
          <a:xfrm>
            <a:off x="838200" y="365125"/>
            <a:ext cx="10515600" cy="1325563"/>
          </a:xfrm>
        </p:spPr>
        <p:txBody>
          <a:bodyPr>
            <a:normAutofit/>
          </a:bodyPr>
          <a:lstStyle/>
          <a:p>
            <a:pPr algn="ctr"/>
            <a:r>
              <a:rPr lang="en-US" sz="4800" b="1" dirty="0">
                <a:solidFill>
                  <a:srgbClr val="FFFFFF"/>
                </a:solidFill>
                <a:cs typeface="Calibri Light"/>
              </a:rPr>
              <a:t>EVALUATION </a:t>
            </a:r>
            <a:r>
              <a:rPr lang="en-US" b="1" dirty="0">
                <a:solidFill>
                  <a:srgbClr val="FFFFFF"/>
                </a:solidFill>
                <a:cs typeface="Calibri Light"/>
              </a:rPr>
              <a:t>(Cont.)</a:t>
            </a:r>
            <a:endParaRPr lang="en-US" dirty="0"/>
          </a:p>
        </p:txBody>
      </p:sp>
      <p:sp>
        <p:nvSpPr>
          <p:cNvPr id="5" name="Slide Number Placeholder 4">
            <a:extLst>
              <a:ext uri="{FF2B5EF4-FFF2-40B4-BE49-F238E27FC236}">
                <a16:creationId xmlns:a16="http://schemas.microsoft.com/office/drawing/2014/main" id="{5C232B39-EE66-86B6-D8A2-72E726ECA16E}"/>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27</a:t>
            </a:fld>
            <a:endParaRPr lang="en-US" sz="1600">
              <a:latin typeface="Calibri Light"/>
              <a:cs typeface="Calibri Light"/>
            </a:endParaRPr>
          </a:p>
        </p:txBody>
      </p:sp>
      <p:sp>
        <p:nvSpPr>
          <p:cNvPr id="7" name="Content Placeholder 6">
            <a:extLst>
              <a:ext uri="{FF2B5EF4-FFF2-40B4-BE49-F238E27FC236}">
                <a16:creationId xmlns:a16="http://schemas.microsoft.com/office/drawing/2014/main" id="{F35FD145-EF24-C08A-6A67-9C9404A295CE}"/>
              </a:ext>
            </a:extLst>
          </p:cNvPr>
          <p:cNvSpPr>
            <a:spLocks noGrp="1"/>
          </p:cNvSpPr>
          <p:nvPr>
            <p:ph idx="1"/>
          </p:nvPr>
        </p:nvSpPr>
        <p:spPr/>
        <p:txBody>
          <a:bodyPr vert="horz" lIns="91440" tIns="45720" rIns="91440" bIns="45720" rtlCol="0" anchor="t">
            <a:normAutofit/>
          </a:bodyPr>
          <a:lstStyle/>
          <a:p>
            <a:r>
              <a:rPr lang="en-US">
                <a:cs typeface="Calibri"/>
              </a:rPr>
              <a:t>Evaluated Entities:</a:t>
            </a:r>
          </a:p>
          <a:p>
            <a:pPr marL="800100" indent="-285750"/>
            <a:r>
              <a:rPr lang="en-US">
                <a:cs typeface="Calibri"/>
              </a:rPr>
              <a:t>Uniform High Capacity.</a:t>
            </a:r>
            <a:endParaRPr lang="en-US">
              <a:ea typeface="Calibri"/>
              <a:cs typeface="Calibri"/>
            </a:endParaRPr>
          </a:p>
          <a:p>
            <a:pPr marL="800100" indent="-285750"/>
            <a:r>
              <a:rPr lang="en-US">
                <a:cs typeface="Calibri"/>
              </a:rPr>
              <a:t>Performance Isolation.</a:t>
            </a:r>
            <a:endParaRPr lang="en-US">
              <a:ea typeface="Calibri"/>
              <a:cs typeface="Calibri"/>
            </a:endParaRPr>
          </a:p>
          <a:p>
            <a:pPr marL="800100" indent="-285750"/>
            <a:r>
              <a:rPr lang="en-US">
                <a:cs typeface="Calibri"/>
              </a:rPr>
              <a:t>Directory System Performance.</a:t>
            </a:r>
          </a:p>
          <a:p>
            <a:pPr marL="800100" indent="-285750"/>
            <a:endParaRPr lang="en-US">
              <a:cs typeface="Calibri"/>
            </a:endParaRPr>
          </a:p>
          <a:p>
            <a:pPr marL="800100" indent="-285750"/>
            <a:endParaRPr lang="en-US">
              <a:cs typeface="Calibri"/>
            </a:endParaRPr>
          </a:p>
          <a:p>
            <a:pPr marL="800100" indent="-285750"/>
            <a:endParaRPr lang="en-US">
              <a:cs typeface="Calibri"/>
            </a:endParaRPr>
          </a:p>
        </p:txBody>
      </p:sp>
    </p:spTree>
    <p:extLst>
      <p:ext uri="{BB962C8B-B14F-4D97-AF65-F5344CB8AC3E}">
        <p14:creationId xmlns:p14="http://schemas.microsoft.com/office/powerpoint/2010/main" val="3104654661"/>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pace Center Technology image - Free stock photo - Public Domain photo - CC0 Images">
            <a:extLst>
              <a:ext uri="{FF2B5EF4-FFF2-40B4-BE49-F238E27FC236}">
                <a16:creationId xmlns:a16="http://schemas.microsoft.com/office/drawing/2014/main" id="{7AEE7D0F-3D6A-90FC-87ED-0E927ABC1811}"/>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78953EF-1296-6F08-EA61-9D54AB87D513}"/>
              </a:ext>
            </a:extLst>
          </p:cNvPr>
          <p:cNvSpPr>
            <a:spLocks noGrp="1"/>
          </p:cNvSpPr>
          <p:nvPr>
            <p:ph type="title"/>
          </p:nvPr>
        </p:nvSpPr>
        <p:spPr>
          <a:xfrm>
            <a:off x="838200" y="365125"/>
            <a:ext cx="10515600" cy="1325563"/>
          </a:xfrm>
        </p:spPr>
        <p:txBody>
          <a:bodyPr>
            <a:normAutofit/>
          </a:bodyPr>
          <a:lstStyle/>
          <a:p>
            <a:pPr algn="ctr"/>
            <a:r>
              <a:rPr lang="en-US" sz="4800" b="1">
                <a:solidFill>
                  <a:srgbClr val="FFFFFF"/>
                </a:solidFill>
                <a:cs typeface="Calibri Light"/>
              </a:rPr>
              <a:t>UNIFORM HIGH CAPACITY</a:t>
            </a:r>
          </a:p>
        </p:txBody>
      </p:sp>
      <p:sp>
        <p:nvSpPr>
          <p:cNvPr id="5" name="Slide Number Placeholder 4">
            <a:extLst>
              <a:ext uri="{FF2B5EF4-FFF2-40B4-BE49-F238E27FC236}">
                <a16:creationId xmlns:a16="http://schemas.microsoft.com/office/drawing/2014/main" id="{5C232B39-EE66-86B6-D8A2-72E726ECA16E}"/>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28</a:t>
            </a:fld>
            <a:endParaRPr lang="en-US" sz="1600">
              <a:latin typeface="Calibri Light"/>
              <a:cs typeface="Calibri Light"/>
            </a:endParaRPr>
          </a:p>
        </p:txBody>
      </p:sp>
      <p:sp>
        <p:nvSpPr>
          <p:cNvPr id="7" name="Content Placeholder 6">
            <a:extLst>
              <a:ext uri="{FF2B5EF4-FFF2-40B4-BE49-F238E27FC236}">
                <a16:creationId xmlns:a16="http://schemas.microsoft.com/office/drawing/2014/main" id="{F35FD145-EF24-C08A-6A67-9C9404A295CE}"/>
              </a:ext>
            </a:extLst>
          </p:cNvPr>
          <p:cNvSpPr>
            <a:spLocks noGrp="1"/>
          </p:cNvSpPr>
          <p:nvPr>
            <p:ph idx="1"/>
          </p:nvPr>
        </p:nvSpPr>
        <p:spPr/>
        <p:txBody>
          <a:bodyPr vert="horz" lIns="91440" tIns="45720" rIns="91440" bIns="45720" rtlCol="0" anchor="t">
            <a:normAutofit/>
          </a:bodyPr>
          <a:lstStyle/>
          <a:p>
            <a:pPr>
              <a:buFont typeface="Arial"/>
              <a:buChar char="•"/>
            </a:pPr>
            <a:r>
              <a:rPr lang="en-US" dirty="0">
                <a:cs typeface="Calibri"/>
              </a:rPr>
              <a:t>An all-to-all data shuffle traffic matrix involving 75 servers. Each of 75 servers must deliver 500MB of data to each of the 74 other servers—a shuffle of 2.7TB from memory to memory.</a:t>
            </a:r>
          </a:p>
          <a:p>
            <a:pPr>
              <a:buFont typeface="Arial"/>
              <a:buChar char="•"/>
            </a:pPr>
            <a:r>
              <a:rPr lang="en-US" dirty="0">
                <a:cs typeface="Calibri"/>
              </a:rPr>
              <a:t>VL2 achieves:</a:t>
            </a:r>
          </a:p>
          <a:p>
            <a:pPr marL="800100" indent="-285750">
              <a:buFont typeface="Arial"/>
              <a:buChar char="•"/>
            </a:pPr>
            <a:r>
              <a:rPr lang="en-US" dirty="0">
                <a:cs typeface="Calibri"/>
              </a:rPr>
              <a:t>Efficiency -&gt; 94%.</a:t>
            </a:r>
          </a:p>
          <a:p>
            <a:pPr marL="800100" indent="-285750">
              <a:buFont typeface="Arial"/>
              <a:buChar char="•"/>
            </a:pPr>
            <a:r>
              <a:rPr lang="en-US" dirty="0">
                <a:cs typeface="Calibri"/>
              </a:rPr>
              <a:t>Aggregate Throughput -&gt; 58.8 Gbps.</a:t>
            </a:r>
          </a:p>
          <a:p>
            <a:pPr marL="800100" indent="-285750">
              <a:buFont typeface="Arial"/>
              <a:buChar char="•"/>
            </a:pPr>
            <a:r>
              <a:rPr lang="en-US" dirty="0">
                <a:cs typeface="Calibri"/>
              </a:rPr>
              <a:t>A fairness index -&gt; 0.995 (mean goodput per flow 11.4Mbps, standard deviation 0.75Mbps).</a:t>
            </a:r>
          </a:p>
        </p:txBody>
      </p:sp>
    </p:spTree>
    <p:extLst>
      <p:ext uri="{BB962C8B-B14F-4D97-AF65-F5344CB8AC3E}">
        <p14:creationId xmlns:p14="http://schemas.microsoft.com/office/powerpoint/2010/main" val="2524851519"/>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pace Center Technology image - Free stock photo - Public Domain photo - CC0 Images">
            <a:extLst>
              <a:ext uri="{FF2B5EF4-FFF2-40B4-BE49-F238E27FC236}">
                <a16:creationId xmlns:a16="http://schemas.microsoft.com/office/drawing/2014/main" id="{7AEE7D0F-3D6A-90FC-87ED-0E927ABC1811}"/>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78953EF-1296-6F08-EA61-9D54AB87D513}"/>
              </a:ext>
            </a:extLst>
          </p:cNvPr>
          <p:cNvSpPr>
            <a:spLocks noGrp="1"/>
          </p:cNvSpPr>
          <p:nvPr>
            <p:ph type="title"/>
          </p:nvPr>
        </p:nvSpPr>
        <p:spPr>
          <a:xfrm>
            <a:off x="838200" y="365125"/>
            <a:ext cx="10515600" cy="1325563"/>
          </a:xfrm>
        </p:spPr>
        <p:txBody>
          <a:bodyPr>
            <a:normAutofit/>
          </a:bodyPr>
          <a:lstStyle/>
          <a:p>
            <a:pPr algn="ctr"/>
            <a:r>
              <a:rPr lang="en-US" sz="4800" b="1" dirty="0">
                <a:solidFill>
                  <a:srgbClr val="FFFFFF"/>
                </a:solidFill>
                <a:cs typeface="Calibri Light"/>
              </a:rPr>
              <a:t>UNIFORM HIGH CAPACITY </a:t>
            </a:r>
            <a:r>
              <a:rPr lang="en-US" b="1" dirty="0">
                <a:solidFill>
                  <a:srgbClr val="FFFFFF"/>
                </a:solidFill>
                <a:cs typeface="Calibri Light"/>
              </a:rPr>
              <a:t>(Cont.)</a:t>
            </a:r>
            <a:endParaRPr lang="en-US" dirty="0"/>
          </a:p>
        </p:txBody>
      </p:sp>
      <p:sp>
        <p:nvSpPr>
          <p:cNvPr id="5" name="Slide Number Placeholder 4">
            <a:extLst>
              <a:ext uri="{FF2B5EF4-FFF2-40B4-BE49-F238E27FC236}">
                <a16:creationId xmlns:a16="http://schemas.microsoft.com/office/drawing/2014/main" id="{5C232B39-EE66-86B6-D8A2-72E726ECA16E}"/>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29</a:t>
            </a:fld>
            <a:endParaRPr lang="en-US" sz="1600">
              <a:latin typeface="Calibri Light"/>
              <a:cs typeface="Calibri Light"/>
            </a:endParaRPr>
          </a:p>
        </p:txBody>
      </p:sp>
      <p:pic>
        <p:nvPicPr>
          <p:cNvPr id="3" name="Content Placeholder 2">
            <a:extLst>
              <a:ext uri="{FF2B5EF4-FFF2-40B4-BE49-F238E27FC236}">
                <a16:creationId xmlns:a16="http://schemas.microsoft.com/office/drawing/2014/main" id="{062DB36F-A16B-65B8-A838-FF2D12268092}"/>
              </a:ext>
            </a:extLst>
          </p:cNvPr>
          <p:cNvPicPr>
            <a:picLocks noGrp="1" noChangeAspect="1"/>
          </p:cNvPicPr>
          <p:nvPr>
            <p:ph idx="1"/>
          </p:nvPr>
        </p:nvPicPr>
        <p:blipFill>
          <a:blip r:embed="rId3"/>
          <a:stretch>
            <a:fillRect/>
          </a:stretch>
        </p:blipFill>
        <p:spPr>
          <a:xfrm>
            <a:off x="1280176" y="1921409"/>
            <a:ext cx="9619156" cy="4297179"/>
          </a:xfrm>
        </p:spPr>
      </p:pic>
      <p:sp>
        <p:nvSpPr>
          <p:cNvPr id="6" name="Footer Placeholder 5">
            <a:extLst>
              <a:ext uri="{FF2B5EF4-FFF2-40B4-BE49-F238E27FC236}">
                <a16:creationId xmlns:a16="http://schemas.microsoft.com/office/drawing/2014/main" id="{2BC03FBD-B18C-0B18-CD57-07D722C0D51C}"/>
              </a:ext>
            </a:extLst>
          </p:cNvPr>
          <p:cNvSpPr>
            <a:spLocks noGrp="1"/>
          </p:cNvSpPr>
          <p:nvPr>
            <p:ph type="ftr" sz="quarter" idx="11"/>
          </p:nvPr>
        </p:nvSpPr>
        <p:spPr/>
        <p:txBody>
          <a:bodyPr/>
          <a:lstStyle/>
          <a:p>
            <a:r>
              <a:rPr lang="en-US"/>
              <a:t>This image is from https://doi.org/10.1145/1594977.159257. ​  ​</a:t>
            </a:r>
          </a:p>
        </p:txBody>
      </p:sp>
    </p:spTree>
    <p:extLst>
      <p:ext uri="{BB962C8B-B14F-4D97-AF65-F5344CB8AC3E}">
        <p14:creationId xmlns:p14="http://schemas.microsoft.com/office/powerpoint/2010/main" val="549785259"/>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hallway with rows of blue lights&#10;&#10;Description automatically generated">
            <a:extLst>
              <a:ext uri="{FF2B5EF4-FFF2-40B4-BE49-F238E27FC236}">
                <a16:creationId xmlns:a16="http://schemas.microsoft.com/office/drawing/2014/main" id="{0209E2AA-B1A1-28E1-2E99-775590621C91}"/>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9778" b="5952"/>
          <a:stretch/>
        </p:blipFill>
        <p:spPr>
          <a:xfrm>
            <a:off x="20" y="10"/>
            <a:ext cx="12191980" cy="6857990"/>
          </a:xfrm>
          <a:prstGeom prst="rect">
            <a:avLst/>
          </a:prstGeom>
        </p:spPr>
      </p:pic>
      <p:sp>
        <p:nvSpPr>
          <p:cNvPr id="5" name="Title 1">
            <a:extLst>
              <a:ext uri="{FF2B5EF4-FFF2-40B4-BE49-F238E27FC236}">
                <a16:creationId xmlns:a16="http://schemas.microsoft.com/office/drawing/2014/main" id="{7FADA26C-C5A0-258B-5846-D9CEE307CEC8}"/>
              </a:ext>
            </a:extLst>
          </p:cNvPr>
          <p:cNvSpPr txBox="1">
            <a:spLocks/>
          </p:cNvSpPr>
          <p:nvPr/>
        </p:nvSpPr>
        <p:spPr>
          <a:xfrm>
            <a:off x="1096297" y="365125"/>
            <a:ext cx="10257503" cy="135014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4800" b="1">
                <a:solidFill>
                  <a:srgbClr val="FFFFFF"/>
                </a:solidFill>
                <a:ea typeface="Calibri Light"/>
                <a:cs typeface="Calibri Light"/>
              </a:rPr>
              <a:t>TABLE OF CONTENT</a:t>
            </a:r>
          </a:p>
        </p:txBody>
      </p:sp>
      <p:sp>
        <p:nvSpPr>
          <p:cNvPr id="3" name="Content Placeholder 2">
            <a:extLst>
              <a:ext uri="{FF2B5EF4-FFF2-40B4-BE49-F238E27FC236}">
                <a16:creationId xmlns:a16="http://schemas.microsoft.com/office/drawing/2014/main" id="{876717D5-4F19-6091-9DC7-3D62CEBC034C}"/>
              </a:ext>
            </a:extLst>
          </p:cNvPr>
          <p:cNvSpPr>
            <a:spLocks noGrp="1"/>
          </p:cNvSpPr>
          <p:nvPr>
            <p:ph idx="1"/>
          </p:nvPr>
        </p:nvSpPr>
        <p:spPr/>
        <p:txBody>
          <a:bodyPr vert="horz" lIns="91440" tIns="45720" rIns="91440" bIns="45720" rtlCol="0" anchor="t">
            <a:normAutofit lnSpcReduction="10000"/>
          </a:bodyPr>
          <a:lstStyle/>
          <a:p>
            <a:pPr algn="just"/>
            <a:r>
              <a:rPr lang="en-US">
                <a:latin typeface="Calibri"/>
                <a:ea typeface="Calibri"/>
                <a:cs typeface="Calibri"/>
              </a:rPr>
              <a:t>INTRODUCTION</a:t>
            </a:r>
          </a:p>
          <a:p>
            <a:pPr algn="just"/>
            <a:r>
              <a:rPr lang="en-US">
                <a:latin typeface="Calibri"/>
                <a:ea typeface="Calibri"/>
                <a:cs typeface="Calibri Light"/>
              </a:rPr>
              <a:t>DATA CENTER ENVIRONMENT</a:t>
            </a:r>
            <a:endParaRPr lang="en-US">
              <a:latin typeface="Calibri"/>
              <a:ea typeface="Calibri"/>
              <a:cs typeface="Calibri"/>
            </a:endParaRPr>
          </a:p>
          <a:p>
            <a:pPr algn="just"/>
            <a:r>
              <a:rPr lang="en-US">
                <a:latin typeface="Calibri"/>
                <a:ea typeface="Calibri"/>
                <a:cs typeface="Calibri"/>
              </a:rPr>
              <a:t>LIMITATIONS OF CURRENT DATA CENTER NETWORK TOPOLOGY</a:t>
            </a:r>
          </a:p>
          <a:p>
            <a:pPr algn="just"/>
            <a:r>
              <a:rPr lang="en-US">
                <a:latin typeface="Calibri"/>
                <a:ea typeface="Calibri"/>
                <a:cs typeface="Calibri"/>
              </a:rPr>
              <a:t>SOLUTION</a:t>
            </a:r>
          </a:p>
          <a:p>
            <a:pPr algn="just"/>
            <a:r>
              <a:rPr lang="en-US">
                <a:latin typeface="Calibri"/>
                <a:ea typeface="Calibri"/>
                <a:cs typeface="Calibri"/>
              </a:rPr>
              <a:t>EVALUATION</a:t>
            </a:r>
          </a:p>
          <a:p>
            <a:pPr algn="just"/>
            <a:r>
              <a:rPr lang="en-US">
                <a:latin typeface="Calibri"/>
                <a:ea typeface="Calibri"/>
                <a:cs typeface="Calibri"/>
              </a:rPr>
              <a:t>STRENGTHS</a:t>
            </a:r>
          </a:p>
          <a:p>
            <a:pPr algn="just"/>
            <a:r>
              <a:rPr lang="en-US">
                <a:latin typeface="Calibri"/>
                <a:ea typeface="Calibri"/>
                <a:cs typeface="Calibri"/>
              </a:rPr>
              <a:t>WEAKNESSES</a:t>
            </a:r>
            <a:endParaRPr lang="en-US"/>
          </a:p>
          <a:p>
            <a:pPr algn="just"/>
            <a:r>
              <a:rPr lang="en-US">
                <a:latin typeface="Calibri"/>
                <a:ea typeface="Calibri"/>
                <a:cs typeface="Calibri"/>
              </a:rPr>
              <a:t>OUR IDEAS TO ENHANCE CURRENT METHOD</a:t>
            </a:r>
          </a:p>
          <a:p>
            <a:pPr algn="just"/>
            <a:r>
              <a:rPr lang="en-US">
                <a:latin typeface="Calibri"/>
                <a:ea typeface="Calibri"/>
                <a:cs typeface="Calibri"/>
              </a:rPr>
              <a:t>SUMMARY</a:t>
            </a:r>
          </a:p>
        </p:txBody>
      </p:sp>
      <p:sp>
        <p:nvSpPr>
          <p:cNvPr id="2" name="Slide Number Placeholder 1">
            <a:extLst>
              <a:ext uri="{FF2B5EF4-FFF2-40B4-BE49-F238E27FC236}">
                <a16:creationId xmlns:a16="http://schemas.microsoft.com/office/drawing/2014/main" id="{1ED40CAF-9BCB-B63A-1D62-1E7EEF586425}"/>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3</a:t>
            </a:fld>
            <a:endParaRPr lang="en-US" sz="1600">
              <a:latin typeface="Calibri Light"/>
              <a:cs typeface="Calibri Light"/>
            </a:endParaRPr>
          </a:p>
        </p:txBody>
      </p:sp>
    </p:spTree>
    <p:extLst>
      <p:ext uri="{BB962C8B-B14F-4D97-AF65-F5344CB8AC3E}">
        <p14:creationId xmlns:p14="http://schemas.microsoft.com/office/powerpoint/2010/main" val="389406974"/>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pace Center Technology image - Free stock photo - Public Domain photo - CC0 Images">
            <a:extLst>
              <a:ext uri="{FF2B5EF4-FFF2-40B4-BE49-F238E27FC236}">
                <a16:creationId xmlns:a16="http://schemas.microsoft.com/office/drawing/2014/main" id="{7AEE7D0F-3D6A-90FC-87ED-0E927ABC1811}"/>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78953EF-1296-6F08-EA61-9D54AB87D513}"/>
              </a:ext>
            </a:extLst>
          </p:cNvPr>
          <p:cNvSpPr>
            <a:spLocks noGrp="1"/>
          </p:cNvSpPr>
          <p:nvPr>
            <p:ph type="title"/>
          </p:nvPr>
        </p:nvSpPr>
        <p:spPr>
          <a:xfrm>
            <a:off x="838200" y="365125"/>
            <a:ext cx="10515600" cy="1325563"/>
          </a:xfrm>
        </p:spPr>
        <p:txBody>
          <a:bodyPr>
            <a:normAutofit/>
          </a:bodyPr>
          <a:lstStyle/>
          <a:p>
            <a:pPr algn="ctr"/>
            <a:r>
              <a:rPr lang="en-US" sz="4800" b="1">
                <a:solidFill>
                  <a:srgbClr val="FFFFFF"/>
                </a:solidFill>
                <a:ea typeface="Calibri Light"/>
                <a:cs typeface="Calibri Light"/>
              </a:rPr>
              <a:t>PERFORMANCE ISOLATION</a:t>
            </a:r>
            <a:endParaRPr lang="en-US" sz="4800" b="1">
              <a:solidFill>
                <a:srgbClr val="FFFFFF"/>
              </a:solidFill>
              <a:cs typeface="Calibri Light"/>
            </a:endParaRPr>
          </a:p>
        </p:txBody>
      </p:sp>
      <p:sp>
        <p:nvSpPr>
          <p:cNvPr id="5" name="Slide Number Placeholder 4">
            <a:extLst>
              <a:ext uri="{FF2B5EF4-FFF2-40B4-BE49-F238E27FC236}">
                <a16:creationId xmlns:a16="http://schemas.microsoft.com/office/drawing/2014/main" id="{5C232B39-EE66-86B6-D8A2-72E726ECA16E}"/>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30</a:t>
            </a:fld>
            <a:endParaRPr lang="en-US" sz="1600">
              <a:latin typeface="Calibri Light"/>
              <a:cs typeface="Calibri Light"/>
            </a:endParaRPr>
          </a:p>
        </p:txBody>
      </p:sp>
      <p:sp>
        <p:nvSpPr>
          <p:cNvPr id="7" name="Content Placeholder 6">
            <a:extLst>
              <a:ext uri="{FF2B5EF4-FFF2-40B4-BE49-F238E27FC236}">
                <a16:creationId xmlns:a16="http://schemas.microsoft.com/office/drawing/2014/main" id="{DEE4F983-D07C-5CB4-95B2-BCD23E84542C}"/>
              </a:ext>
            </a:extLst>
          </p:cNvPr>
          <p:cNvSpPr>
            <a:spLocks noGrp="1"/>
          </p:cNvSpPr>
          <p:nvPr>
            <p:ph idx="1"/>
          </p:nvPr>
        </p:nvSpPr>
        <p:spPr>
          <a:xfrm>
            <a:off x="838200" y="1725690"/>
            <a:ext cx="10515600" cy="4638650"/>
          </a:xfrm>
        </p:spPr>
        <p:txBody>
          <a:bodyPr vert="horz" lIns="91440" tIns="45720" rIns="91440" bIns="45720" rtlCol="0" anchor="t">
            <a:normAutofit/>
          </a:bodyPr>
          <a:lstStyle/>
          <a:p>
            <a:r>
              <a:rPr lang="en-US" dirty="0">
                <a:ea typeface="+mn-lt"/>
                <a:cs typeface="+mn-lt"/>
              </a:rPr>
              <a:t>Two services were initiated. Service 1 runs continuously, while service 2 involves intermittent 8GB transfers.</a:t>
            </a:r>
          </a:p>
          <a:p>
            <a:pPr>
              <a:lnSpc>
                <a:spcPct val="70000"/>
              </a:lnSpc>
            </a:pPr>
            <a:r>
              <a:rPr lang="en-US" dirty="0">
                <a:ea typeface="+mn-lt"/>
                <a:cs typeface="+mn-lt"/>
              </a:rPr>
              <a:t>Despite the presence of service 2 and its data transfers, it is observed that the aggregate throughput of service 1 remained unchanged, indicating minimal impact.</a:t>
            </a:r>
            <a:endParaRPr lang="en-US" dirty="0">
              <a:ea typeface="Calibri"/>
              <a:cs typeface="Calibri"/>
            </a:endParaRPr>
          </a:p>
          <a:p>
            <a:pPr>
              <a:lnSpc>
                <a:spcPct val="70000"/>
              </a:lnSpc>
            </a:pPr>
            <a:endParaRPr lang="en-US" dirty="0">
              <a:cs typeface="Calibri"/>
            </a:endParaRPr>
          </a:p>
        </p:txBody>
      </p:sp>
      <p:pic>
        <p:nvPicPr>
          <p:cNvPr id="3" name="Picture 2" descr="A graph of service and service&#10;&#10;Description automatically generated">
            <a:extLst>
              <a:ext uri="{FF2B5EF4-FFF2-40B4-BE49-F238E27FC236}">
                <a16:creationId xmlns:a16="http://schemas.microsoft.com/office/drawing/2014/main" id="{104CAAAE-C142-58FB-C882-8B4A9FFB28D6}"/>
              </a:ext>
            </a:extLst>
          </p:cNvPr>
          <p:cNvPicPr>
            <a:picLocks noChangeAspect="1"/>
          </p:cNvPicPr>
          <p:nvPr/>
        </p:nvPicPr>
        <p:blipFill>
          <a:blip r:embed="rId3"/>
          <a:stretch>
            <a:fillRect/>
          </a:stretch>
        </p:blipFill>
        <p:spPr>
          <a:xfrm>
            <a:off x="3268890" y="3615491"/>
            <a:ext cx="5489458" cy="2577022"/>
          </a:xfrm>
          <a:prstGeom prst="rect">
            <a:avLst/>
          </a:prstGeom>
        </p:spPr>
      </p:pic>
      <p:sp>
        <p:nvSpPr>
          <p:cNvPr id="6" name="Footer Placeholder 5">
            <a:extLst>
              <a:ext uri="{FF2B5EF4-FFF2-40B4-BE49-F238E27FC236}">
                <a16:creationId xmlns:a16="http://schemas.microsoft.com/office/drawing/2014/main" id="{4231D4D4-6B40-6901-826A-55AD7F480F8F}"/>
              </a:ext>
            </a:extLst>
          </p:cNvPr>
          <p:cNvSpPr>
            <a:spLocks noGrp="1"/>
          </p:cNvSpPr>
          <p:nvPr>
            <p:ph type="ftr" sz="quarter" idx="11"/>
          </p:nvPr>
        </p:nvSpPr>
        <p:spPr/>
        <p:txBody>
          <a:bodyPr/>
          <a:lstStyle/>
          <a:p>
            <a:r>
              <a:rPr lang="en-US"/>
              <a:t>This image is from https://doi.org/10.1145/1594977.159257.</a:t>
            </a:r>
          </a:p>
        </p:txBody>
      </p:sp>
    </p:spTree>
    <p:extLst>
      <p:ext uri="{BB962C8B-B14F-4D97-AF65-F5344CB8AC3E}">
        <p14:creationId xmlns:p14="http://schemas.microsoft.com/office/powerpoint/2010/main" val="4182512148"/>
      </p:ext>
    </p:extLst>
  </p:cSld>
  <p:clrMapOvr>
    <a:overrideClrMapping bg1="dk1" tx1="lt1" bg2="dk2" tx2="lt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pace Center Technology image - Free stock photo - Public Domain photo - CC0 Images">
            <a:extLst>
              <a:ext uri="{FF2B5EF4-FFF2-40B4-BE49-F238E27FC236}">
                <a16:creationId xmlns:a16="http://schemas.microsoft.com/office/drawing/2014/main" id="{7AEE7D0F-3D6A-90FC-87ED-0E927ABC1811}"/>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78953EF-1296-6F08-EA61-9D54AB87D513}"/>
              </a:ext>
            </a:extLst>
          </p:cNvPr>
          <p:cNvSpPr>
            <a:spLocks noGrp="1"/>
          </p:cNvSpPr>
          <p:nvPr>
            <p:ph type="title"/>
          </p:nvPr>
        </p:nvSpPr>
        <p:spPr>
          <a:xfrm>
            <a:off x="838200" y="365125"/>
            <a:ext cx="10515600" cy="1325563"/>
          </a:xfrm>
        </p:spPr>
        <p:txBody>
          <a:bodyPr>
            <a:normAutofit/>
          </a:bodyPr>
          <a:lstStyle/>
          <a:p>
            <a:pPr algn="ctr"/>
            <a:r>
              <a:rPr lang="en-US" sz="4800" b="1" dirty="0">
                <a:solidFill>
                  <a:srgbClr val="FFFFFF"/>
                </a:solidFill>
                <a:ea typeface="Calibri Light"/>
                <a:cs typeface="Calibri Light"/>
              </a:rPr>
              <a:t>PERFORMANCE ISOLATION </a:t>
            </a:r>
            <a:r>
              <a:rPr lang="en-US" b="1" dirty="0">
                <a:solidFill>
                  <a:srgbClr val="FFFFFF"/>
                </a:solidFill>
                <a:ea typeface="Calibri Light"/>
                <a:cs typeface="Calibri Light"/>
              </a:rPr>
              <a:t>(Cont.)</a:t>
            </a:r>
            <a:endParaRPr lang="en-US" sz="4800" b="1" dirty="0">
              <a:solidFill>
                <a:srgbClr val="FFFFFF"/>
              </a:solidFill>
              <a:cs typeface="Calibri Light"/>
            </a:endParaRPr>
          </a:p>
        </p:txBody>
      </p:sp>
      <p:sp>
        <p:nvSpPr>
          <p:cNvPr id="5" name="Slide Number Placeholder 4">
            <a:extLst>
              <a:ext uri="{FF2B5EF4-FFF2-40B4-BE49-F238E27FC236}">
                <a16:creationId xmlns:a16="http://schemas.microsoft.com/office/drawing/2014/main" id="{5C232B39-EE66-86B6-D8A2-72E726ECA16E}"/>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31</a:t>
            </a:fld>
            <a:endParaRPr lang="en-US" sz="1600">
              <a:latin typeface="Calibri Light"/>
              <a:cs typeface="Calibri Light"/>
            </a:endParaRPr>
          </a:p>
        </p:txBody>
      </p:sp>
      <p:sp>
        <p:nvSpPr>
          <p:cNvPr id="8" name="Footer Placeholder 7">
            <a:extLst>
              <a:ext uri="{FF2B5EF4-FFF2-40B4-BE49-F238E27FC236}">
                <a16:creationId xmlns:a16="http://schemas.microsoft.com/office/drawing/2014/main" id="{7FDCA329-6E43-7553-D194-BA9A84520EB9}"/>
              </a:ext>
            </a:extLst>
          </p:cNvPr>
          <p:cNvSpPr>
            <a:spLocks noGrp="1"/>
          </p:cNvSpPr>
          <p:nvPr>
            <p:ph type="ftr" sz="quarter" idx="11"/>
          </p:nvPr>
        </p:nvSpPr>
        <p:spPr/>
        <p:txBody>
          <a:bodyPr/>
          <a:lstStyle/>
          <a:p>
            <a:r>
              <a:rPr lang="en-US"/>
              <a:t>This image is from https://doi.org/10.1145/1594977.159257. ​  ​​</a:t>
            </a:r>
          </a:p>
        </p:txBody>
      </p:sp>
      <p:pic>
        <p:nvPicPr>
          <p:cNvPr id="12" name="Picture 11">
            <a:extLst>
              <a:ext uri="{FF2B5EF4-FFF2-40B4-BE49-F238E27FC236}">
                <a16:creationId xmlns:a16="http://schemas.microsoft.com/office/drawing/2014/main" id="{3197CEBC-366F-5EAD-3853-CE4D50219C7F}"/>
              </a:ext>
            </a:extLst>
          </p:cNvPr>
          <p:cNvPicPr>
            <a:picLocks noChangeAspect="1"/>
          </p:cNvPicPr>
          <p:nvPr/>
        </p:nvPicPr>
        <p:blipFill>
          <a:blip r:embed="rId3"/>
          <a:stretch>
            <a:fillRect/>
          </a:stretch>
        </p:blipFill>
        <p:spPr>
          <a:xfrm>
            <a:off x="3047579" y="3831332"/>
            <a:ext cx="5952968" cy="2428562"/>
          </a:xfrm>
          <a:prstGeom prst="rect">
            <a:avLst/>
          </a:prstGeom>
        </p:spPr>
      </p:pic>
      <p:sp>
        <p:nvSpPr>
          <p:cNvPr id="6" name="Content Placeholder 5">
            <a:extLst>
              <a:ext uri="{FF2B5EF4-FFF2-40B4-BE49-F238E27FC236}">
                <a16:creationId xmlns:a16="http://schemas.microsoft.com/office/drawing/2014/main" id="{E4730AF2-B76A-CB24-7E6F-0B3D5629DE03}"/>
              </a:ext>
            </a:extLst>
          </p:cNvPr>
          <p:cNvSpPr>
            <a:spLocks noGrp="1"/>
          </p:cNvSpPr>
          <p:nvPr>
            <p:ph idx="1"/>
          </p:nvPr>
        </p:nvSpPr>
        <p:spPr>
          <a:xfrm>
            <a:off x="838200" y="1602280"/>
            <a:ext cx="10515600" cy="4351338"/>
          </a:xfrm>
        </p:spPr>
        <p:txBody>
          <a:bodyPr vert="horz" lIns="91440" tIns="45720" rIns="91440" bIns="45720" rtlCol="0" anchor="t">
            <a:normAutofit/>
          </a:bodyPr>
          <a:lstStyle/>
          <a:p>
            <a:pPr>
              <a:lnSpc>
                <a:spcPct val="70000"/>
              </a:lnSpc>
            </a:pPr>
            <a:r>
              <a:rPr lang="en-US" dirty="0">
                <a:cs typeface="Calibri"/>
              </a:rPr>
              <a:t>Additionally, the introduction of a large number of short TCP connections (referred to as "mice") did not adversely affect the throughput of service 1. </a:t>
            </a:r>
          </a:p>
          <a:p>
            <a:r>
              <a:rPr lang="en-US" dirty="0">
                <a:cs typeface="Calibri"/>
              </a:rPr>
              <a:t>These results demonstrate that the system effectively ensures performance isolation, even in the presence of varying network conditions and loads.</a:t>
            </a:r>
            <a:endParaRPr lang="en-US" dirty="0"/>
          </a:p>
        </p:txBody>
      </p:sp>
    </p:spTree>
    <p:extLst>
      <p:ext uri="{BB962C8B-B14F-4D97-AF65-F5344CB8AC3E}">
        <p14:creationId xmlns:p14="http://schemas.microsoft.com/office/powerpoint/2010/main" val="4228900429"/>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pace Center Technology image - Free stock photo - Public Domain photo - CC0 Images">
            <a:extLst>
              <a:ext uri="{FF2B5EF4-FFF2-40B4-BE49-F238E27FC236}">
                <a16:creationId xmlns:a16="http://schemas.microsoft.com/office/drawing/2014/main" id="{7AEE7D0F-3D6A-90FC-87ED-0E927ABC1811}"/>
              </a:ext>
            </a:extLst>
          </p:cNvPr>
          <p:cNvPicPr>
            <a:picLocks noChangeAspect="1"/>
          </p:cNvPicPr>
          <p:nvPr/>
        </p:nvPicPr>
        <p:blipFill rotWithShape="1">
          <a:blip r:embed="rId2">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78953EF-1296-6F08-EA61-9D54AB87D513}"/>
              </a:ext>
            </a:extLst>
          </p:cNvPr>
          <p:cNvSpPr>
            <a:spLocks noGrp="1"/>
          </p:cNvSpPr>
          <p:nvPr>
            <p:ph type="title"/>
          </p:nvPr>
        </p:nvSpPr>
        <p:spPr>
          <a:xfrm>
            <a:off x="838200" y="365125"/>
            <a:ext cx="10515600" cy="1325563"/>
          </a:xfrm>
        </p:spPr>
        <p:txBody>
          <a:bodyPr>
            <a:normAutofit/>
          </a:bodyPr>
          <a:lstStyle/>
          <a:p>
            <a:pPr algn="ctr"/>
            <a:r>
              <a:rPr lang="en-US" sz="4800" b="1">
                <a:solidFill>
                  <a:srgbClr val="FFFFFF"/>
                </a:solidFill>
                <a:ea typeface="Calibri Light"/>
                <a:cs typeface="Calibri Light"/>
              </a:rPr>
              <a:t>DIRECTORY SYSTEM PERFORMANCE</a:t>
            </a:r>
            <a:endParaRPr lang="en-US" sz="4800" b="1">
              <a:solidFill>
                <a:srgbClr val="FFFFFF"/>
              </a:solidFill>
              <a:cs typeface="Calibri Light"/>
            </a:endParaRPr>
          </a:p>
        </p:txBody>
      </p:sp>
      <p:sp>
        <p:nvSpPr>
          <p:cNvPr id="5" name="Slide Number Placeholder 4">
            <a:extLst>
              <a:ext uri="{FF2B5EF4-FFF2-40B4-BE49-F238E27FC236}">
                <a16:creationId xmlns:a16="http://schemas.microsoft.com/office/drawing/2014/main" id="{5C232B39-EE66-86B6-D8A2-72E726ECA16E}"/>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32</a:t>
            </a:fld>
            <a:endParaRPr lang="en-US" sz="1600">
              <a:latin typeface="Calibri Light"/>
              <a:cs typeface="Calibri Light"/>
            </a:endParaRPr>
          </a:p>
        </p:txBody>
      </p:sp>
      <p:sp>
        <p:nvSpPr>
          <p:cNvPr id="10" name="Content Placeholder 9">
            <a:extLst>
              <a:ext uri="{FF2B5EF4-FFF2-40B4-BE49-F238E27FC236}">
                <a16:creationId xmlns:a16="http://schemas.microsoft.com/office/drawing/2014/main" id="{918FBC1E-D3E0-C104-B632-0BF21B0192D4}"/>
              </a:ext>
            </a:extLst>
          </p:cNvPr>
          <p:cNvSpPr>
            <a:spLocks noGrp="1"/>
          </p:cNvSpPr>
          <p:nvPr>
            <p:ph idx="1"/>
          </p:nvPr>
        </p:nvSpPr>
        <p:spPr>
          <a:xfrm>
            <a:off x="838200" y="1825625"/>
            <a:ext cx="10515600" cy="4692924"/>
          </a:xfrm>
        </p:spPr>
        <p:txBody>
          <a:bodyPr vert="horz" lIns="91440" tIns="45720" rIns="91440" bIns="45720" rtlCol="0" anchor="t">
            <a:normAutofit lnSpcReduction="10000"/>
          </a:bodyPr>
          <a:lstStyle/>
          <a:p>
            <a:r>
              <a:rPr lang="en-US">
                <a:ea typeface="+mn-lt"/>
                <a:cs typeface="+mn-lt"/>
              </a:rPr>
              <a:t>Setup:</a:t>
            </a:r>
            <a:endParaRPr lang="en-US">
              <a:ea typeface="Calibri" panose="020F0502020204030204"/>
              <a:cs typeface="Calibri" panose="020F0502020204030204"/>
            </a:endParaRPr>
          </a:p>
          <a:p>
            <a:pPr marL="800100"/>
            <a:r>
              <a:rPr lang="en-US">
                <a:ea typeface="+mn-lt"/>
                <a:cs typeface="+mn-lt"/>
              </a:rPr>
              <a:t>50 machines with 3-5 RSM nodes and 3-7 directory servers.</a:t>
            </a:r>
            <a:endParaRPr lang="en-US">
              <a:ea typeface="Calibri" panose="020F0502020204030204"/>
              <a:cs typeface="Calibri" panose="020F0502020204030204"/>
            </a:endParaRPr>
          </a:p>
          <a:p>
            <a:r>
              <a:rPr lang="en-US">
                <a:ea typeface="+mn-lt"/>
                <a:cs typeface="+mn-lt"/>
              </a:rPr>
              <a:t>Lookup/Update:</a:t>
            </a:r>
            <a:endParaRPr lang="en-US"/>
          </a:p>
          <a:p>
            <a:pPr marL="800100"/>
            <a:r>
              <a:rPr lang="en-US">
                <a:ea typeface="+mn-lt"/>
                <a:cs typeface="+mn-lt"/>
              </a:rPr>
              <a:t>Agents generate bursts of lookup and update requests to directory servers.</a:t>
            </a:r>
          </a:p>
          <a:p>
            <a:pPr marL="800100"/>
            <a:r>
              <a:rPr lang="en-US">
                <a:ea typeface="+mn-lt"/>
                <a:cs typeface="+mn-lt"/>
              </a:rPr>
              <a:t>The first response is accepted.</a:t>
            </a:r>
          </a:p>
          <a:p>
            <a:r>
              <a:rPr lang="en-US">
                <a:ea typeface="Calibri" panose="020F0502020204030204"/>
                <a:cs typeface="Calibri" panose="020F0502020204030204"/>
              </a:rPr>
              <a:t>Resilience:</a:t>
            </a:r>
          </a:p>
          <a:p>
            <a:pPr marL="800100"/>
            <a:r>
              <a:rPr lang="en-US">
                <a:ea typeface="Calibri" panose="020F0502020204030204"/>
                <a:cs typeface="Calibri" panose="020F0502020204030204"/>
              </a:rPr>
              <a:t>Vary the number of directory servers while keeping the workload constant at a rate of 32K lookups/sec and 4K updates/sec.</a:t>
            </a:r>
            <a:endParaRPr lang="en-US"/>
          </a:p>
        </p:txBody>
      </p:sp>
    </p:spTree>
    <p:extLst>
      <p:ext uri="{BB962C8B-B14F-4D97-AF65-F5344CB8AC3E}">
        <p14:creationId xmlns:p14="http://schemas.microsoft.com/office/powerpoint/2010/main" val="382385707"/>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Space Center Technology image - Free stock photo - Public Domain photo - CC0 Images">
            <a:extLst>
              <a:ext uri="{FF2B5EF4-FFF2-40B4-BE49-F238E27FC236}">
                <a16:creationId xmlns:a16="http://schemas.microsoft.com/office/drawing/2014/main" id="{7AEE7D0F-3D6A-90FC-87ED-0E927ABC1811}"/>
              </a:ext>
            </a:extLst>
          </p:cNvPr>
          <p:cNvPicPr>
            <a:picLocks noChangeAspect="1"/>
          </p:cNvPicPr>
          <p:nvPr/>
        </p:nvPicPr>
        <p:blipFill rotWithShape="1">
          <a:blip r:embed="rId4">
            <a:alphaModFix amt="35000"/>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B78953EF-1296-6F08-EA61-9D54AB87D513}"/>
              </a:ext>
            </a:extLst>
          </p:cNvPr>
          <p:cNvSpPr>
            <a:spLocks noGrp="1"/>
          </p:cNvSpPr>
          <p:nvPr>
            <p:ph type="title"/>
          </p:nvPr>
        </p:nvSpPr>
        <p:spPr>
          <a:xfrm>
            <a:off x="562303" y="-2738"/>
            <a:ext cx="11067393" cy="1299288"/>
          </a:xfrm>
        </p:spPr>
        <p:txBody>
          <a:bodyPr vert="horz" lIns="91440" tIns="45720" rIns="91440" bIns="45720" rtlCol="0" anchor="ctr">
            <a:noAutofit/>
          </a:bodyPr>
          <a:lstStyle/>
          <a:p>
            <a:pPr algn="ctr"/>
            <a:r>
              <a:rPr lang="en-US" sz="4800" b="1" dirty="0">
                <a:solidFill>
                  <a:srgbClr val="FFFFFF"/>
                </a:solidFill>
                <a:ea typeface="Calibri Light"/>
                <a:cs typeface="Calibri Light"/>
              </a:rPr>
              <a:t>DIRECTORY SYSTEM PERFORMANCE (Cont.)</a:t>
            </a:r>
            <a:endParaRPr lang="en-US" sz="4800">
              <a:cs typeface="Calibri Light"/>
            </a:endParaRPr>
          </a:p>
        </p:txBody>
      </p:sp>
      <p:sp>
        <p:nvSpPr>
          <p:cNvPr id="5" name="Slide Number Placeholder 4">
            <a:extLst>
              <a:ext uri="{FF2B5EF4-FFF2-40B4-BE49-F238E27FC236}">
                <a16:creationId xmlns:a16="http://schemas.microsoft.com/office/drawing/2014/main" id="{5C232B39-EE66-86B6-D8A2-72E726ECA16E}"/>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33</a:t>
            </a:fld>
            <a:endParaRPr lang="en-US" sz="1600">
              <a:latin typeface="Calibri Light"/>
              <a:cs typeface="Calibri Light"/>
            </a:endParaRPr>
          </a:p>
        </p:txBody>
      </p:sp>
      <p:sp>
        <p:nvSpPr>
          <p:cNvPr id="7" name="Content Placeholder 6">
            <a:extLst>
              <a:ext uri="{FF2B5EF4-FFF2-40B4-BE49-F238E27FC236}">
                <a16:creationId xmlns:a16="http://schemas.microsoft.com/office/drawing/2014/main" id="{DEE4F983-D07C-5CB4-95B2-BCD23E84542C}"/>
              </a:ext>
            </a:extLst>
          </p:cNvPr>
          <p:cNvSpPr>
            <a:spLocks noGrp="1"/>
          </p:cNvSpPr>
          <p:nvPr>
            <p:ph idx="1"/>
          </p:nvPr>
        </p:nvSpPr>
        <p:spPr>
          <a:xfrm>
            <a:off x="838200" y="1279002"/>
            <a:ext cx="5023945" cy="5321820"/>
          </a:xfrm>
        </p:spPr>
        <p:txBody>
          <a:bodyPr vert="horz" lIns="91440" tIns="45720" rIns="91440" bIns="45720" rtlCol="0" anchor="t">
            <a:normAutofit lnSpcReduction="10000"/>
          </a:bodyPr>
          <a:lstStyle/>
          <a:p>
            <a:pPr marL="285750" indent="-285750"/>
            <a:r>
              <a:rPr lang="en-US">
                <a:ea typeface="Calibri"/>
                <a:cs typeface="Calibri"/>
              </a:rPr>
              <a:t>Result:</a:t>
            </a:r>
          </a:p>
          <a:p>
            <a:pPr marL="800100"/>
            <a:r>
              <a:rPr lang="en-US">
                <a:ea typeface="Calibri"/>
                <a:cs typeface="Calibri"/>
              </a:rPr>
              <a:t>Lookup rate: 17K lookups/sec (with less than 10ms latency per server).</a:t>
            </a:r>
          </a:p>
          <a:p>
            <a:pPr marL="800100"/>
            <a:r>
              <a:rPr lang="en-US">
                <a:ea typeface="Calibri"/>
                <a:cs typeface="Calibri"/>
              </a:rPr>
              <a:t>Update rate: 4K updates/sec (with less than 600ms latency per server).</a:t>
            </a:r>
          </a:p>
          <a:p>
            <a:pPr marL="800100"/>
            <a:r>
              <a:rPr lang="en-US">
                <a:ea typeface="Calibri"/>
                <a:cs typeface="Calibri"/>
              </a:rPr>
              <a:t>Incrementally Scalable: 17K lookups and 4K updates with each additional server.</a:t>
            </a:r>
          </a:p>
          <a:p>
            <a:pPr marL="800100"/>
            <a:r>
              <a:rPr lang="en-US">
                <a:ea typeface="Calibri"/>
                <a:cs typeface="Calibri"/>
              </a:rPr>
              <a:t>Individual DS failure does not compromise the system. </a:t>
            </a:r>
          </a:p>
        </p:txBody>
      </p:sp>
      <p:sp>
        <p:nvSpPr>
          <p:cNvPr id="3" name="Footer Placeholder 2">
            <a:extLst>
              <a:ext uri="{FF2B5EF4-FFF2-40B4-BE49-F238E27FC236}">
                <a16:creationId xmlns:a16="http://schemas.microsoft.com/office/drawing/2014/main" id="{D37807B9-46E8-C9CD-05F5-836DCBE6AF0E}"/>
              </a:ext>
            </a:extLst>
          </p:cNvPr>
          <p:cNvSpPr>
            <a:spLocks noGrp="1"/>
          </p:cNvSpPr>
          <p:nvPr>
            <p:ph type="ftr" sz="quarter" idx="11"/>
          </p:nvPr>
        </p:nvSpPr>
        <p:spPr>
          <a:xfrm>
            <a:off x="3657600" y="6408902"/>
            <a:ext cx="4863662" cy="378262"/>
          </a:xfrm>
        </p:spPr>
        <p:txBody>
          <a:bodyPr/>
          <a:lstStyle/>
          <a:p>
            <a:r>
              <a:rPr lang="en-US"/>
              <a:t>This video is from https://www.youtube.com/watch?v=Cbb0ib2wrGk.</a:t>
            </a:r>
          </a:p>
        </p:txBody>
      </p:sp>
      <p:pic>
        <p:nvPicPr>
          <p:cNvPr id="6" name="ezgif-1-d653132b3b">
            <a:hlinkClick r:id="" action="ppaction://media"/>
            <a:extLst>
              <a:ext uri="{FF2B5EF4-FFF2-40B4-BE49-F238E27FC236}">
                <a16:creationId xmlns:a16="http://schemas.microsoft.com/office/drawing/2014/main" id="{DD92138D-3297-7303-C8CB-5FA52E870D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65247" y="1185472"/>
            <a:ext cx="4407473" cy="5224073"/>
          </a:xfrm>
          <a:prstGeom prst="rect">
            <a:avLst/>
          </a:prstGeom>
        </p:spPr>
      </p:pic>
    </p:spTree>
    <p:extLst>
      <p:ext uri="{BB962C8B-B14F-4D97-AF65-F5344CB8AC3E}">
        <p14:creationId xmlns:p14="http://schemas.microsoft.com/office/powerpoint/2010/main" val="11295769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What is a data center? Definition, architecture and management best  practices | VentureBeat">
            <a:extLst>
              <a:ext uri="{FF2B5EF4-FFF2-40B4-BE49-F238E27FC236}">
                <a16:creationId xmlns:a16="http://schemas.microsoft.com/office/drawing/2014/main" id="{B2C929ED-6161-CA57-D130-53A733F1CD92}"/>
              </a:ext>
            </a:extLst>
          </p:cNvPr>
          <p:cNvPicPr>
            <a:picLocks noChangeAspect="1"/>
          </p:cNvPicPr>
          <p:nvPr/>
        </p:nvPicPr>
        <p:blipFill rotWithShape="1">
          <a:blip r:embed="rId2">
            <a:alphaModFix amt="35000"/>
          </a:blip>
          <a:srcRect l="2346" r="8766"/>
          <a:stretch/>
        </p:blipFill>
        <p:spPr>
          <a:xfrm>
            <a:off x="20" y="10"/>
            <a:ext cx="12191980" cy="6857990"/>
          </a:xfrm>
          <a:prstGeom prst="rect">
            <a:avLst/>
          </a:prstGeom>
        </p:spPr>
      </p:pic>
      <p:sp>
        <p:nvSpPr>
          <p:cNvPr id="2" name="Title 1">
            <a:extLst>
              <a:ext uri="{FF2B5EF4-FFF2-40B4-BE49-F238E27FC236}">
                <a16:creationId xmlns:a16="http://schemas.microsoft.com/office/drawing/2014/main" id="{62776C7C-B16D-AC84-8AD3-95B0CF800FE3}"/>
              </a:ext>
            </a:extLst>
          </p:cNvPr>
          <p:cNvSpPr>
            <a:spLocks noGrp="1"/>
          </p:cNvSpPr>
          <p:nvPr>
            <p:ph type="title"/>
          </p:nvPr>
        </p:nvSpPr>
        <p:spPr>
          <a:xfrm>
            <a:off x="838200" y="864797"/>
            <a:ext cx="10515600" cy="1325563"/>
          </a:xfrm>
        </p:spPr>
        <p:txBody>
          <a:bodyPr>
            <a:normAutofit/>
          </a:bodyPr>
          <a:lstStyle/>
          <a:p>
            <a:pPr algn="ctr"/>
            <a:r>
              <a:rPr lang="en-US" b="1">
                <a:solidFill>
                  <a:srgbClr val="FFFFFF"/>
                </a:solidFill>
                <a:cs typeface="Calibri Light"/>
              </a:rPr>
              <a:t>STRENGTHS</a:t>
            </a:r>
            <a:endParaRPr lang="en-US"/>
          </a:p>
        </p:txBody>
      </p:sp>
      <p:sp>
        <p:nvSpPr>
          <p:cNvPr id="8" name="Content Placeholder 7">
            <a:extLst>
              <a:ext uri="{FF2B5EF4-FFF2-40B4-BE49-F238E27FC236}">
                <a16:creationId xmlns:a16="http://schemas.microsoft.com/office/drawing/2014/main" id="{770FB04C-2B84-9D15-79CE-B02F895867ED}"/>
              </a:ext>
            </a:extLst>
          </p:cNvPr>
          <p:cNvSpPr>
            <a:spLocks noGrp="1"/>
          </p:cNvSpPr>
          <p:nvPr>
            <p:ph idx="1"/>
          </p:nvPr>
        </p:nvSpPr>
        <p:spPr>
          <a:xfrm>
            <a:off x="838200" y="2187887"/>
            <a:ext cx="10515600" cy="4351338"/>
          </a:xfrm>
        </p:spPr>
        <p:txBody>
          <a:bodyPr vert="horz" lIns="91440" tIns="45720" rIns="91440" bIns="45720" rtlCol="0" anchor="t">
            <a:normAutofit/>
          </a:bodyPr>
          <a:lstStyle/>
          <a:p>
            <a:pPr algn="just"/>
            <a:r>
              <a:rPr lang="en-US">
                <a:solidFill>
                  <a:srgbClr val="FFFFFF"/>
                </a:solidFill>
                <a:ea typeface="+mn-lt"/>
                <a:cs typeface="+mn-lt"/>
              </a:rPr>
              <a:t>Scalability.</a:t>
            </a:r>
            <a:endParaRPr lang="en-US">
              <a:ea typeface="+mn-lt"/>
              <a:cs typeface="+mn-lt"/>
            </a:endParaRPr>
          </a:p>
          <a:p>
            <a:pPr algn="just"/>
            <a:r>
              <a:rPr lang="en-US">
                <a:solidFill>
                  <a:srgbClr val="FFFFFF"/>
                </a:solidFill>
                <a:ea typeface="+mn-lt"/>
                <a:cs typeface="+mn-lt"/>
              </a:rPr>
              <a:t>Flexibility.</a:t>
            </a:r>
          </a:p>
          <a:p>
            <a:pPr algn="just"/>
            <a:r>
              <a:rPr lang="en-US">
                <a:solidFill>
                  <a:srgbClr val="FFFFFF"/>
                </a:solidFill>
                <a:ea typeface="+mn-lt"/>
                <a:cs typeface="+mn-lt"/>
              </a:rPr>
              <a:t>Efficient traffic engineering.</a:t>
            </a:r>
            <a:endParaRPr lang="en-US">
              <a:ea typeface="+mn-lt"/>
              <a:cs typeface="+mn-lt"/>
            </a:endParaRPr>
          </a:p>
          <a:p>
            <a:pPr algn="just"/>
            <a:r>
              <a:rPr lang="en-US">
                <a:solidFill>
                  <a:srgbClr val="FFFFFF"/>
                </a:solidFill>
                <a:ea typeface="+mn-lt"/>
                <a:cs typeface="+mn-lt"/>
              </a:rPr>
              <a:t>Fault tolerance.</a:t>
            </a:r>
            <a:endParaRPr lang="en-US">
              <a:ea typeface="+mn-lt"/>
              <a:cs typeface="+mn-lt"/>
            </a:endParaRPr>
          </a:p>
          <a:p>
            <a:pPr algn="just"/>
            <a:r>
              <a:rPr lang="en-US">
                <a:ea typeface="+mn-lt"/>
                <a:cs typeface="+mn-lt"/>
              </a:rPr>
              <a:t>Reduced operational complexity.</a:t>
            </a:r>
          </a:p>
          <a:p>
            <a:endParaRPr lang="en-US"/>
          </a:p>
          <a:p>
            <a:endParaRPr lang="en-US"/>
          </a:p>
          <a:p>
            <a:pPr marL="0" indent="0">
              <a:buNone/>
            </a:pPr>
            <a:endParaRPr lang="en-US">
              <a:ea typeface="Calibri" panose="020F0502020204030204"/>
              <a:cs typeface="Calibri" panose="020F0502020204030204"/>
            </a:endParaRPr>
          </a:p>
          <a:p>
            <a:endParaRPr lang="en-US"/>
          </a:p>
          <a:p>
            <a:endParaRPr lang="en-US"/>
          </a:p>
          <a:p>
            <a:endParaRPr lang="en-US"/>
          </a:p>
          <a:p>
            <a:endParaRPr lang="en-US">
              <a:ea typeface="Calibri"/>
              <a:cs typeface="Calibri"/>
            </a:endParaRPr>
          </a:p>
        </p:txBody>
      </p:sp>
      <p:sp>
        <p:nvSpPr>
          <p:cNvPr id="3" name="Slide Number Placeholder 2">
            <a:extLst>
              <a:ext uri="{FF2B5EF4-FFF2-40B4-BE49-F238E27FC236}">
                <a16:creationId xmlns:a16="http://schemas.microsoft.com/office/drawing/2014/main" id="{7C25862D-EA7C-3002-8FCA-C916560FFFB3}"/>
              </a:ext>
            </a:extLst>
          </p:cNvPr>
          <p:cNvSpPr>
            <a:spLocks noGrp="1"/>
          </p:cNvSpPr>
          <p:nvPr>
            <p:ph type="sldNum" sz="quarter" idx="12"/>
          </p:nvPr>
        </p:nvSpPr>
        <p:spPr/>
        <p:txBody>
          <a:bodyPr>
            <a:normAutofit/>
          </a:bodyPr>
          <a:lstStyle/>
          <a:p>
            <a:pPr>
              <a:spcAft>
                <a:spcPts val="600"/>
              </a:spcAft>
            </a:pPr>
            <a:fld id="{330EA680-D336-4FF7-8B7A-9848BB0A1C32}" type="slidenum">
              <a:rPr lang="en-US">
                <a:solidFill>
                  <a:srgbClr val="FFFFFF"/>
                </a:solidFill>
                <a:latin typeface="Calibri Light"/>
                <a:cs typeface="Calibri Light"/>
              </a:rPr>
              <a:pPr>
                <a:spcAft>
                  <a:spcPts val="600"/>
                </a:spcAft>
              </a:pPr>
              <a:t>34</a:t>
            </a:fld>
            <a:endParaRPr lang="en-US">
              <a:solidFill>
                <a:srgbClr val="FFFFFF"/>
              </a:solidFill>
              <a:latin typeface="Calibri Light"/>
              <a:cs typeface="Calibri Light"/>
            </a:endParaRPr>
          </a:p>
        </p:txBody>
      </p:sp>
    </p:spTree>
    <p:extLst>
      <p:ext uri="{BB962C8B-B14F-4D97-AF65-F5344CB8AC3E}">
        <p14:creationId xmlns:p14="http://schemas.microsoft.com/office/powerpoint/2010/main" val="2393441986"/>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What is a data center? Definition, architecture and management best  practices | VentureBeat">
            <a:extLst>
              <a:ext uri="{FF2B5EF4-FFF2-40B4-BE49-F238E27FC236}">
                <a16:creationId xmlns:a16="http://schemas.microsoft.com/office/drawing/2014/main" id="{B2C929ED-6161-CA57-D130-53A733F1CD92}"/>
              </a:ext>
            </a:extLst>
          </p:cNvPr>
          <p:cNvPicPr>
            <a:picLocks noChangeAspect="1"/>
          </p:cNvPicPr>
          <p:nvPr/>
        </p:nvPicPr>
        <p:blipFill rotWithShape="1">
          <a:blip r:embed="rId2">
            <a:alphaModFix amt="35000"/>
          </a:blip>
          <a:srcRect l="2346" r="8766"/>
          <a:stretch/>
        </p:blipFill>
        <p:spPr>
          <a:xfrm>
            <a:off x="20" y="10"/>
            <a:ext cx="12191980" cy="6857990"/>
          </a:xfrm>
          <a:prstGeom prst="rect">
            <a:avLst/>
          </a:prstGeom>
        </p:spPr>
      </p:pic>
      <p:sp>
        <p:nvSpPr>
          <p:cNvPr id="2" name="Title 1">
            <a:extLst>
              <a:ext uri="{FF2B5EF4-FFF2-40B4-BE49-F238E27FC236}">
                <a16:creationId xmlns:a16="http://schemas.microsoft.com/office/drawing/2014/main" id="{62776C7C-B16D-AC84-8AD3-95B0CF800FE3}"/>
              </a:ext>
            </a:extLst>
          </p:cNvPr>
          <p:cNvSpPr>
            <a:spLocks noGrp="1"/>
          </p:cNvSpPr>
          <p:nvPr>
            <p:ph type="title"/>
          </p:nvPr>
        </p:nvSpPr>
        <p:spPr>
          <a:xfrm>
            <a:off x="838200" y="864797"/>
            <a:ext cx="10515600" cy="1325563"/>
          </a:xfrm>
        </p:spPr>
        <p:txBody>
          <a:bodyPr>
            <a:normAutofit/>
          </a:bodyPr>
          <a:lstStyle/>
          <a:p>
            <a:pPr algn="ctr"/>
            <a:r>
              <a:rPr lang="en-US" b="1">
                <a:solidFill>
                  <a:srgbClr val="FFFFFF"/>
                </a:solidFill>
                <a:cs typeface="Calibri Light"/>
              </a:rPr>
              <a:t>WEAKNESSES</a:t>
            </a:r>
            <a:endParaRPr lang="en-US"/>
          </a:p>
        </p:txBody>
      </p:sp>
      <p:sp>
        <p:nvSpPr>
          <p:cNvPr id="8" name="Content Placeholder 7">
            <a:extLst>
              <a:ext uri="{FF2B5EF4-FFF2-40B4-BE49-F238E27FC236}">
                <a16:creationId xmlns:a16="http://schemas.microsoft.com/office/drawing/2014/main" id="{770FB04C-2B84-9D15-79CE-B02F895867ED}"/>
              </a:ext>
            </a:extLst>
          </p:cNvPr>
          <p:cNvSpPr>
            <a:spLocks noGrp="1"/>
          </p:cNvSpPr>
          <p:nvPr>
            <p:ph idx="1"/>
          </p:nvPr>
        </p:nvSpPr>
        <p:spPr>
          <a:xfrm>
            <a:off x="838200" y="2187887"/>
            <a:ext cx="10515600" cy="4351338"/>
          </a:xfrm>
        </p:spPr>
        <p:txBody>
          <a:bodyPr vert="horz" lIns="91440" tIns="45720" rIns="91440" bIns="45720" rtlCol="0" anchor="t">
            <a:normAutofit/>
          </a:bodyPr>
          <a:lstStyle/>
          <a:p>
            <a:pPr algn="just"/>
            <a:r>
              <a:rPr lang="en-US">
                <a:ea typeface="+mn-lt"/>
                <a:cs typeface="+mn-lt"/>
              </a:rPr>
              <a:t>Implementation complexity.</a:t>
            </a:r>
            <a:endParaRPr lang="en-US">
              <a:ea typeface="Calibri" panose="020F0502020204030204"/>
              <a:cs typeface="Calibri" panose="020F0502020204030204"/>
            </a:endParaRPr>
          </a:p>
          <a:p>
            <a:pPr algn="just"/>
            <a:r>
              <a:rPr lang="en-US">
                <a:ea typeface="+mn-lt"/>
                <a:cs typeface="+mn-lt"/>
              </a:rPr>
              <a:t>Hardware and software requirements.</a:t>
            </a:r>
            <a:endParaRPr lang="en-US">
              <a:ea typeface="Calibri" panose="020F0502020204030204"/>
              <a:cs typeface="Calibri" panose="020F0502020204030204"/>
            </a:endParaRPr>
          </a:p>
          <a:p>
            <a:pPr algn="just"/>
            <a:r>
              <a:rPr lang="en-US">
                <a:ea typeface="+mn-lt"/>
                <a:cs typeface="+mn-lt"/>
              </a:rPr>
              <a:t>Limited real-world validation.</a:t>
            </a:r>
            <a:endParaRPr lang="en-US">
              <a:ea typeface="Calibri" panose="020F0502020204030204"/>
              <a:cs typeface="Calibri" panose="020F0502020204030204"/>
            </a:endParaRPr>
          </a:p>
          <a:p>
            <a:pPr algn="just"/>
            <a:r>
              <a:rPr lang="en-US">
                <a:ea typeface="+mn-lt"/>
                <a:cs typeface="+mn-lt"/>
              </a:rPr>
              <a:t>Network management overhead.</a:t>
            </a:r>
            <a:endParaRPr lang="en-US">
              <a:ea typeface="Calibri" panose="020F0502020204030204"/>
              <a:cs typeface="Calibri" panose="020F0502020204030204"/>
            </a:endParaRPr>
          </a:p>
          <a:p>
            <a:pPr algn="just"/>
            <a:r>
              <a:rPr lang="en-US">
                <a:ea typeface="+mn-lt"/>
                <a:cs typeface="+mn-lt"/>
              </a:rPr>
              <a:t>Compatibility with existing applications.</a:t>
            </a:r>
            <a:endParaRPr lang="en-US">
              <a:ea typeface="Calibri" panose="020F0502020204030204"/>
              <a:cs typeface="Calibri" panose="020F0502020204030204"/>
            </a:endParaRPr>
          </a:p>
          <a:p>
            <a:endParaRPr lang="en-US"/>
          </a:p>
          <a:p>
            <a:endParaRPr lang="en-US"/>
          </a:p>
          <a:p>
            <a:pPr marL="0" indent="0">
              <a:buNone/>
            </a:pPr>
            <a:endParaRPr lang="en-US">
              <a:ea typeface="Calibri" panose="020F0502020204030204"/>
              <a:cs typeface="Calibri" panose="020F0502020204030204"/>
            </a:endParaRPr>
          </a:p>
          <a:p>
            <a:endParaRPr lang="en-US"/>
          </a:p>
          <a:p>
            <a:endParaRPr lang="en-US"/>
          </a:p>
          <a:p>
            <a:endParaRPr lang="en-US"/>
          </a:p>
          <a:p>
            <a:endParaRPr lang="en-US">
              <a:ea typeface="Calibri"/>
              <a:cs typeface="Calibri"/>
            </a:endParaRPr>
          </a:p>
        </p:txBody>
      </p:sp>
      <p:sp>
        <p:nvSpPr>
          <p:cNvPr id="3" name="Slide Number Placeholder 2">
            <a:extLst>
              <a:ext uri="{FF2B5EF4-FFF2-40B4-BE49-F238E27FC236}">
                <a16:creationId xmlns:a16="http://schemas.microsoft.com/office/drawing/2014/main" id="{7C25862D-EA7C-3002-8FCA-C916560FFFB3}"/>
              </a:ext>
            </a:extLst>
          </p:cNvPr>
          <p:cNvSpPr>
            <a:spLocks noGrp="1"/>
          </p:cNvSpPr>
          <p:nvPr>
            <p:ph type="sldNum" sz="quarter" idx="12"/>
          </p:nvPr>
        </p:nvSpPr>
        <p:spPr/>
        <p:txBody>
          <a:bodyPr>
            <a:normAutofit/>
          </a:bodyPr>
          <a:lstStyle/>
          <a:p>
            <a:pPr>
              <a:spcAft>
                <a:spcPts val="600"/>
              </a:spcAft>
            </a:pPr>
            <a:fld id="{330EA680-D336-4FF7-8B7A-9848BB0A1C32}" type="slidenum">
              <a:rPr lang="en-US">
                <a:solidFill>
                  <a:srgbClr val="FFFFFF"/>
                </a:solidFill>
                <a:latin typeface="Calibri Light"/>
                <a:cs typeface="Calibri Light"/>
              </a:rPr>
              <a:pPr>
                <a:spcAft>
                  <a:spcPts val="600"/>
                </a:spcAft>
              </a:pPr>
              <a:t>35</a:t>
            </a:fld>
            <a:endParaRPr lang="en-US">
              <a:solidFill>
                <a:srgbClr val="FFFFFF"/>
              </a:solidFill>
              <a:latin typeface="Calibri Light"/>
              <a:cs typeface="Calibri Light"/>
            </a:endParaRPr>
          </a:p>
        </p:txBody>
      </p:sp>
    </p:spTree>
    <p:extLst>
      <p:ext uri="{BB962C8B-B14F-4D97-AF65-F5344CB8AC3E}">
        <p14:creationId xmlns:p14="http://schemas.microsoft.com/office/powerpoint/2010/main" val="84202556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What is a data center? Definition, architecture and management best  practices | VentureBeat">
            <a:extLst>
              <a:ext uri="{FF2B5EF4-FFF2-40B4-BE49-F238E27FC236}">
                <a16:creationId xmlns:a16="http://schemas.microsoft.com/office/drawing/2014/main" id="{B2C929ED-6161-CA57-D130-53A733F1CD92}"/>
              </a:ext>
            </a:extLst>
          </p:cNvPr>
          <p:cNvPicPr>
            <a:picLocks noChangeAspect="1"/>
          </p:cNvPicPr>
          <p:nvPr/>
        </p:nvPicPr>
        <p:blipFill rotWithShape="1">
          <a:blip r:embed="rId2">
            <a:alphaModFix amt="35000"/>
          </a:blip>
          <a:srcRect l="2346" r="8766"/>
          <a:stretch/>
        </p:blipFill>
        <p:spPr>
          <a:xfrm>
            <a:off x="20" y="10"/>
            <a:ext cx="12191980" cy="6857990"/>
          </a:xfrm>
          <a:prstGeom prst="rect">
            <a:avLst/>
          </a:prstGeom>
        </p:spPr>
      </p:pic>
      <p:sp>
        <p:nvSpPr>
          <p:cNvPr id="2" name="Title 1">
            <a:extLst>
              <a:ext uri="{FF2B5EF4-FFF2-40B4-BE49-F238E27FC236}">
                <a16:creationId xmlns:a16="http://schemas.microsoft.com/office/drawing/2014/main" id="{62776C7C-B16D-AC84-8AD3-95B0CF800FE3}"/>
              </a:ext>
            </a:extLst>
          </p:cNvPr>
          <p:cNvSpPr>
            <a:spLocks noGrp="1"/>
          </p:cNvSpPr>
          <p:nvPr>
            <p:ph type="title"/>
          </p:nvPr>
        </p:nvSpPr>
        <p:spPr>
          <a:xfrm>
            <a:off x="838200" y="864797"/>
            <a:ext cx="10515600" cy="1325563"/>
          </a:xfrm>
        </p:spPr>
        <p:txBody>
          <a:bodyPr>
            <a:normAutofit/>
          </a:bodyPr>
          <a:lstStyle/>
          <a:p>
            <a:pPr algn="ctr"/>
            <a:r>
              <a:rPr lang="en-US" b="1">
                <a:solidFill>
                  <a:srgbClr val="FFFFFF"/>
                </a:solidFill>
                <a:ea typeface="+mj-lt"/>
                <a:cs typeface="+mj-lt"/>
              </a:rPr>
              <a:t>OUR IDEAS TO ENHANCE CURRENT METHOD</a:t>
            </a:r>
            <a:endParaRPr lang="en-US"/>
          </a:p>
        </p:txBody>
      </p:sp>
      <p:sp>
        <p:nvSpPr>
          <p:cNvPr id="8" name="Content Placeholder 7">
            <a:extLst>
              <a:ext uri="{FF2B5EF4-FFF2-40B4-BE49-F238E27FC236}">
                <a16:creationId xmlns:a16="http://schemas.microsoft.com/office/drawing/2014/main" id="{770FB04C-2B84-9D15-79CE-B02F895867ED}"/>
              </a:ext>
            </a:extLst>
          </p:cNvPr>
          <p:cNvSpPr>
            <a:spLocks noGrp="1"/>
          </p:cNvSpPr>
          <p:nvPr>
            <p:ph idx="1"/>
          </p:nvPr>
        </p:nvSpPr>
        <p:spPr>
          <a:xfrm>
            <a:off x="838200" y="2187887"/>
            <a:ext cx="10515600" cy="4351338"/>
          </a:xfrm>
        </p:spPr>
        <p:txBody>
          <a:bodyPr vert="horz" lIns="91440" tIns="45720" rIns="91440" bIns="45720" rtlCol="0" anchor="t">
            <a:normAutofit/>
          </a:bodyPr>
          <a:lstStyle/>
          <a:p>
            <a:pPr algn="just"/>
            <a:r>
              <a:rPr lang="en-US">
                <a:ea typeface="Calibri" panose="020F0502020204030204"/>
                <a:cs typeface="Calibri" panose="020F0502020204030204"/>
              </a:rPr>
              <a:t>To Reduce Wiring Complexity:</a:t>
            </a:r>
            <a:endParaRPr lang="en-US"/>
          </a:p>
          <a:p>
            <a:pPr marL="800100" indent="-171450" algn="just"/>
            <a:r>
              <a:rPr lang="en-US">
                <a:ea typeface="Calibri" panose="020F0502020204030204"/>
                <a:cs typeface="Calibri" panose="020F0502020204030204"/>
              </a:rPr>
              <a:t> Leverage capabilities of optics and wireless.</a:t>
            </a:r>
          </a:p>
          <a:p>
            <a:pPr marL="628650" indent="0" algn="just">
              <a:buNone/>
            </a:pPr>
            <a:endParaRPr lang="en-US">
              <a:ea typeface="Calibri" panose="020F0502020204030204"/>
              <a:cs typeface="Calibri" panose="020F0502020204030204"/>
            </a:endParaRPr>
          </a:p>
          <a:p>
            <a:pPr algn="just"/>
            <a:r>
              <a:rPr lang="en-US">
                <a:ea typeface="Calibri" panose="020F0502020204030204"/>
                <a:cs typeface="Calibri" panose="020F0502020204030204"/>
              </a:rPr>
              <a:t>To Reduce Overhead during High Loads:</a:t>
            </a:r>
          </a:p>
          <a:p>
            <a:pPr marL="800100" indent="-171450" algn="just"/>
            <a:r>
              <a:rPr lang="en-US">
                <a:ea typeface="Calibri" panose="020F0502020204030204"/>
                <a:cs typeface="Calibri" panose="020F0502020204030204"/>
              </a:rPr>
              <a:t> Hybrid Switch Router Topology when the traffic is predictable.</a:t>
            </a:r>
            <a:endParaRPr lang="en-US"/>
          </a:p>
          <a:p>
            <a:pPr marL="800100" indent="-171450" algn="just"/>
            <a:r>
              <a:rPr lang="en-US">
                <a:ea typeface="Calibri" panose="020F0502020204030204"/>
                <a:cs typeface="Calibri" panose="020F0502020204030204"/>
              </a:rPr>
              <a:t>This might make the system more complex but we need to examine if the reduction of overhead outweighs the complexity added to the system in order to implement it.</a:t>
            </a:r>
          </a:p>
          <a:p>
            <a:pPr algn="just"/>
            <a:endParaRPr lang="en-US">
              <a:ea typeface="Calibri" panose="020F0502020204030204"/>
              <a:cs typeface="Calibri" panose="020F0502020204030204"/>
            </a:endParaRPr>
          </a:p>
          <a:p>
            <a:pPr algn="just"/>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pPr marL="0" indent="0">
              <a:buNone/>
            </a:pPr>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3" name="Slide Number Placeholder 2">
            <a:extLst>
              <a:ext uri="{FF2B5EF4-FFF2-40B4-BE49-F238E27FC236}">
                <a16:creationId xmlns:a16="http://schemas.microsoft.com/office/drawing/2014/main" id="{7C25862D-EA7C-3002-8FCA-C916560FFFB3}"/>
              </a:ext>
            </a:extLst>
          </p:cNvPr>
          <p:cNvSpPr>
            <a:spLocks noGrp="1"/>
          </p:cNvSpPr>
          <p:nvPr>
            <p:ph type="sldNum" sz="quarter" idx="12"/>
          </p:nvPr>
        </p:nvSpPr>
        <p:spPr/>
        <p:txBody>
          <a:bodyPr>
            <a:normAutofit/>
          </a:bodyPr>
          <a:lstStyle/>
          <a:p>
            <a:pPr>
              <a:spcAft>
                <a:spcPts val="600"/>
              </a:spcAft>
            </a:pPr>
            <a:fld id="{330EA680-D336-4FF7-8B7A-9848BB0A1C32}" type="slidenum">
              <a:rPr lang="en-US">
                <a:solidFill>
                  <a:srgbClr val="FFFFFF"/>
                </a:solidFill>
                <a:latin typeface="Calibri Light"/>
                <a:cs typeface="Calibri Light"/>
              </a:rPr>
              <a:pPr>
                <a:spcAft>
                  <a:spcPts val="600"/>
                </a:spcAft>
              </a:pPr>
              <a:t>36</a:t>
            </a:fld>
            <a:endParaRPr lang="en-US">
              <a:solidFill>
                <a:srgbClr val="FFFFFF"/>
              </a:solidFill>
              <a:latin typeface="Calibri Light"/>
              <a:cs typeface="Calibri Light"/>
            </a:endParaRPr>
          </a:p>
        </p:txBody>
      </p:sp>
    </p:spTree>
    <p:extLst>
      <p:ext uri="{BB962C8B-B14F-4D97-AF65-F5344CB8AC3E}">
        <p14:creationId xmlns:p14="http://schemas.microsoft.com/office/powerpoint/2010/main" val="713559462"/>
      </p:ext>
    </p:extLst>
  </p:cSld>
  <p:clrMapOvr>
    <a:overrideClrMapping bg1="dk1" tx1="lt1" bg2="dk2" tx2="lt2" accent1="accent1" accent2="accent2" accent3="accent3" accent4="accent4" accent5="accent5" accent6="accent6" hlink="hlink" folHlink="folHlink"/>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large room with many rows of servers&#10;&#10;Description automatically generated">
            <a:extLst>
              <a:ext uri="{FF2B5EF4-FFF2-40B4-BE49-F238E27FC236}">
                <a16:creationId xmlns:a16="http://schemas.microsoft.com/office/drawing/2014/main" id="{AA74690E-A404-8551-C389-2E07EC29D8BD}"/>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62776C7C-B16D-AC84-8AD3-95B0CF800FE3}"/>
              </a:ext>
            </a:extLst>
          </p:cNvPr>
          <p:cNvSpPr>
            <a:spLocks noGrp="1"/>
          </p:cNvSpPr>
          <p:nvPr>
            <p:ph type="title"/>
          </p:nvPr>
        </p:nvSpPr>
        <p:spPr/>
        <p:txBody>
          <a:bodyPr>
            <a:normAutofit/>
          </a:bodyPr>
          <a:lstStyle/>
          <a:p>
            <a:pPr algn="ctr"/>
            <a:r>
              <a:rPr lang="en-US" b="1">
                <a:solidFill>
                  <a:srgbClr val="FFFFFF"/>
                </a:solidFill>
                <a:ea typeface="+mj-lt"/>
                <a:cs typeface="+mj-lt"/>
              </a:rPr>
              <a:t>SUMMARY</a:t>
            </a:r>
            <a:endParaRPr lang="en-US">
              <a:solidFill>
                <a:srgbClr val="FFFFFF"/>
              </a:solidFill>
              <a:ea typeface="Calibri Light" panose="020F0302020204030204"/>
              <a:cs typeface="Calibri Light" panose="020F0302020204030204"/>
            </a:endParaRPr>
          </a:p>
        </p:txBody>
      </p:sp>
      <p:sp>
        <p:nvSpPr>
          <p:cNvPr id="8" name="Content Placeholder 7">
            <a:extLst>
              <a:ext uri="{FF2B5EF4-FFF2-40B4-BE49-F238E27FC236}">
                <a16:creationId xmlns:a16="http://schemas.microsoft.com/office/drawing/2014/main" id="{770FB04C-2B84-9D15-79CE-B02F895867ED}"/>
              </a:ext>
            </a:extLst>
          </p:cNvPr>
          <p:cNvSpPr>
            <a:spLocks noGrp="1"/>
          </p:cNvSpPr>
          <p:nvPr>
            <p:ph idx="1"/>
          </p:nvPr>
        </p:nvSpPr>
        <p:spPr/>
        <p:txBody>
          <a:bodyPr vert="horz" lIns="91440" tIns="45720" rIns="91440" bIns="45720" rtlCol="0" anchor="t">
            <a:normAutofit/>
          </a:bodyPr>
          <a:lstStyle/>
          <a:p>
            <a:endParaRPr lang="en-US">
              <a:solidFill>
                <a:srgbClr val="FFFFFF"/>
              </a:solidFill>
              <a:ea typeface="Calibri" panose="020F0502020204030204"/>
              <a:cs typeface="Calibri" panose="020F0502020204030204"/>
            </a:endParaRPr>
          </a:p>
          <a:p>
            <a:endParaRPr lang="en-US">
              <a:solidFill>
                <a:srgbClr val="FFFFFF"/>
              </a:solidFill>
              <a:ea typeface="Calibri" panose="020F0502020204030204"/>
              <a:cs typeface="Calibri" panose="020F0502020204030204"/>
            </a:endParaRPr>
          </a:p>
          <a:p>
            <a:endParaRPr lang="en-US">
              <a:solidFill>
                <a:srgbClr val="FFFFFF"/>
              </a:solidFill>
              <a:ea typeface="Calibri" panose="020F0502020204030204"/>
              <a:cs typeface="Calibri" panose="020F0502020204030204"/>
            </a:endParaRPr>
          </a:p>
          <a:p>
            <a:endParaRPr lang="en-US">
              <a:solidFill>
                <a:srgbClr val="FFFFFF"/>
              </a:solidFill>
              <a:ea typeface="Calibri" panose="020F0502020204030204"/>
              <a:cs typeface="Calibri" panose="020F0502020204030204"/>
            </a:endParaRPr>
          </a:p>
          <a:p>
            <a:endParaRPr lang="en-US">
              <a:solidFill>
                <a:srgbClr val="FFFFFF"/>
              </a:solidFill>
              <a:ea typeface="Calibri" panose="020F0502020204030204"/>
              <a:cs typeface="Calibri" panose="020F0502020204030204"/>
            </a:endParaRPr>
          </a:p>
          <a:p>
            <a:endParaRPr lang="en-US">
              <a:solidFill>
                <a:srgbClr val="FFFFFF"/>
              </a:solidFill>
              <a:ea typeface="Calibri" panose="020F0502020204030204"/>
              <a:cs typeface="Calibri" panose="020F0502020204030204"/>
            </a:endParaRPr>
          </a:p>
          <a:p>
            <a:endParaRPr lang="en-US">
              <a:solidFill>
                <a:srgbClr val="FFFFFF"/>
              </a:solidFill>
              <a:ea typeface="Calibri" panose="020F0502020204030204"/>
              <a:cs typeface="Calibri" panose="020F0502020204030204"/>
            </a:endParaRPr>
          </a:p>
          <a:p>
            <a:endParaRPr lang="en-US">
              <a:solidFill>
                <a:srgbClr val="FFFFFF"/>
              </a:solidFill>
              <a:ea typeface="Calibri" panose="020F0502020204030204"/>
              <a:cs typeface="Calibri" panose="020F0502020204030204"/>
            </a:endParaRPr>
          </a:p>
          <a:p>
            <a:endParaRPr lang="en-US">
              <a:solidFill>
                <a:srgbClr val="FFFFFF"/>
              </a:solidFill>
              <a:ea typeface="Calibri" panose="020F0502020204030204"/>
              <a:cs typeface="Calibri" panose="020F0502020204030204"/>
            </a:endParaRPr>
          </a:p>
          <a:p>
            <a:endParaRPr lang="en-US">
              <a:solidFill>
                <a:srgbClr val="FFFFFF"/>
              </a:solidFill>
              <a:ea typeface="Calibri" panose="020F0502020204030204"/>
              <a:cs typeface="Calibri" panose="020F0502020204030204"/>
            </a:endParaRPr>
          </a:p>
        </p:txBody>
      </p:sp>
      <p:sp>
        <p:nvSpPr>
          <p:cNvPr id="3" name="Slide Number Placeholder 2">
            <a:extLst>
              <a:ext uri="{FF2B5EF4-FFF2-40B4-BE49-F238E27FC236}">
                <a16:creationId xmlns:a16="http://schemas.microsoft.com/office/drawing/2014/main" id="{7C25862D-EA7C-3002-8FCA-C916560FFFB3}"/>
              </a:ext>
            </a:extLst>
          </p:cNvPr>
          <p:cNvSpPr>
            <a:spLocks noGrp="1"/>
          </p:cNvSpPr>
          <p:nvPr>
            <p:ph type="sldNum" sz="quarter" idx="12"/>
          </p:nvPr>
        </p:nvSpPr>
        <p:spPr/>
        <p:txBody>
          <a:bodyPr>
            <a:normAutofit/>
          </a:bodyPr>
          <a:lstStyle/>
          <a:p>
            <a:pPr>
              <a:spcAft>
                <a:spcPts val="600"/>
              </a:spcAft>
            </a:pPr>
            <a:fld id="{330EA680-D336-4FF7-8B7A-9848BB0A1C32}" type="slidenum">
              <a:rPr lang="en-US">
                <a:solidFill>
                  <a:srgbClr val="FFFFFF"/>
                </a:solidFill>
                <a:latin typeface="Calibri Light"/>
                <a:cs typeface="Calibri Light"/>
              </a:rPr>
              <a:pPr>
                <a:spcAft>
                  <a:spcPts val="600"/>
                </a:spcAft>
              </a:pPr>
              <a:t>37</a:t>
            </a:fld>
            <a:endParaRPr lang="en-US">
              <a:solidFill>
                <a:srgbClr val="FFFFFF"/>
              </a:solidFill>
              <a:latin typeface="Calibri Light"/>
              <a:cs typeface="Calibri Light"/>
            </a:endParaRPr>
          </a:p>
        </p:txBody>
      </p:sp>
      <p:sp>
        <p:nvSpPr>
          <p:cNvPr id="9" name="TextBox 8">
            <a:extLst>
              <a:ext uri="{FF2B5EF4-FFF2-40B4-BE49-F238E27FC236}">
                <a16:creationId xmlns:a16="http://schemas.microsoft.com/office/drawing/2014/main" id="{3DCD68A6-16AE-6008-FA30-87B55F19412A}"/>
              </a:ext>
            </a:extLst>
          </p:cNvPr>
          <p:cNvSpPr txBox="1"/>
          <p:nvPr/>
        </p:nvSpPr>
        <p:spPr>
          <a:xfrm>
            <a:off x="12007270" y="6657945"/>
            <a:ext cx="184730" cy="200055"/>
          </a:xfrm>
          <a:prstGeom prst="rect">
            <a:avLst/>
          </a:prstGeom>
          <a:solidFill>
            <a:srgbClr val="000000"/>
          </a:solidFill>
        </p:spPr>
        <p:txBody>
          <a:bodyPr wrap="none" lIns="91440" tIns="45720" rIns="91440" bIns="45720" anchor="t">
            <a:spAutoFit/>
          </a:bodyPr>
          <a:lstStyle/>
          <a:p>
            <a:pPr algn="r">
              <a:spcAft>
                <a:spcPts val="600"/>
              </a:spcAft>
            </a:pPr>
            <a:endParaRPr lang="en-US" sz="700">
              <a:solidFill>
                <a:srgbClr val="FFFFFF"/>
              </a:solidFill>
              <a:ea typeface="Calibri"/>
              <a:cs typeface="Calibri"/>
            </a:endParaRPr>
          </a:p>
        </p:txBody>
      </p:sp>
      <p:sp>
        <p:nvSpPr>
          <p:cNvPr id="11" name="TextBox 10">
            <a:extLst>
              <a:ext uri="{FF2B5EF4-FFF2-40B4-BE49-F238E27FC236}">
                <a16:creationId xmlns:a16="http://schemas.microsoft.com/office/drawing/2014/main" id="{CB32EDFA-83B9-9E04-A049-39238CFE743B}"/>
              </a:ext>
            </a:extLst>
          </p:cNvPr>
          <p:cNvSpPr txBox="1"/>
          <p:nvPr/>
        </p:nvSpPr>
        <p:spPr>
          <a:xfrm>
            <a:off x="918147" y="1686393"/>
            <a:ext cx="10230786"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28600" indent="-228600">
              <a:buFont typeface="Arial"/>
              <a:buChar char="•"/>
            </a:pPr>
            <a:r>
              <a:rPr lang="en-US" sz="2800">
                <a:ea typeface="+mn-lt"/>
                <a:cs typeface="+mn-lt"/>
              </a:rPr>
              <a:t>VL2 is</a:t>
            </a:r>
            <a:r>
              <a:rPr lang="en-US" sz="2800">
                <a:ea typeface="Calibri" panose="020F0502020204030204"/>
                <a:cs typeface="Calibri" panose="020F0502020204030204"/>
              </a:rPr>
              <a:t> an efficient </a:t>
            </a:r>
            <a:r>
              <a:rPr lang="en-US" sz="2800">
                <a:ea typeface="+mn-lt"/>
                <a:cs typeface="+mn-lt"/>
              </a:rPr>
              <a:t>agile network architecture which avoids oversubscription.</a:t>
            </a:r>
          </a:p>
          <a:p>
            <a:pPr marL="228600" indent="-228600">
              <a:buFont typeface="Arial"/>
              <a:buChar char="•"/>
            </a:pPr>
            <a:r>
              <a:rPr lang="en-US" sz="2800">
                <a:ea typeface="Calibri" panose="020F0502020204030204"/>
                <a:cs typeface="Calibri" panose="020F0502020204030204"/>
              </a:rPr>
              <a:t>It is </a:t>
            </a:r>
            <a:r>
              <a:rPr lang="en-US" sz="2800">
                <a:ea typeface="+mn-lt"/>
                <a:cs typeface="+mn-lt"/>
              </a:rPr>
              <a:t>a simple design which can be realized with existing networking technologies.</a:t>
            </a:r>
            <a:endParaRPr lang="en-US"/>
          </a:p>
          <a:p>
            <a:pPr marL="228600" indent="-228600">
              <a:buFont typeface="Arial"/>
              <a:buChar char="•"/>
            </a:pPr>
            <a:r>
              <a:rPr lang="en-US" sz="2800">
                <a:ea typeface="Calibri"/>
                <a:cs typeface="Calibri"/>
              </a:rPr>
              <a:t>It employs Scale-Out Topology and ECMP along with Anycast Addresses to improve routing.</a:t>
            </a:r>
          </a:p>
          <a:p>
            <a:pPr marL="228600" indent="-228600">
              <a:buFont typeface="Arial"/>
              <a:buChar char="•"/>
            </a:pPr>
            <a:r>
              <a:rPr lang="en-US" sz="2800">
                <a:ea typeface="+mn-lt"/>
                <a:cs typeface="+mn-lt"/>
              </a:rPr>
              <a:t>It incorporates a directory system for efficient management of virtual networks within the data center.</a:t>
            </a:r>
          </a:p>
          <a:p>
            <a:pPr marL="228600" indent="-228600">
              <a:buFont typeface="Arial"/>
              <a:buChar char="•"/>
            </a:pPr>
            <a:r>
              <a:rPr lang="en-US" sz="2800">
                <a:ea typeface="+mn-lt"/>
                <a:cs typeface="+mn-lt"/>
              </a:rPr>
              <a:t>It uses Valiant Load Balancing (VLB) to split flow evenly achieving high efficiency (94%) and high fairness (0.995).</a:t>
            </a:r>
          </a:p>
        </p:txBody>
      </p:sp>
    </p:spTree>
    <p:extLst>
      <p:ext uri="{BB962C8B-B14F-4D97-AF65-F5344CB8AC3E}">
        <p14:creationId xmlns:p14="http://schemas.microsoft.com/office/powerpoint/2010/main" val="388974634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5D010CC-A9B3-7F73-6CDE-014E3CE63A54}"/>
              </a:ext>
            </a:extLst>
          </p:cNvPr>
          <p:cNvPicPr>
            <a:picLocks noGrp="1" noChangeAspect="1"/>
          </p:cNvPicPr>
          <p:nvPr>
            <p:ph idx="1"/>
          </p:nvPr>
        </p:nvPicPr>
        <p:blipFill>
          <a:blip r:embed="rId2"/>
          <a:stretch>
            <a:fillRect/>
          </a:stretch>
        </p:blipFill>
        <p:spPr>
          <a:xfrm>
            <a:off x="-1056" y="-5252"/>
            <a:ext cx="12194115" cy="6876141"/>
          </a:xfrm>
        </p:spPr>
      </p:pic>
      <p:sp>
        <p:nvSpPr>
          <p:cNvPr id="11" name="Title 10">
            <a:extLst>
              <a:ext uri="{FF2B5EF4-FFF2-40B4-BE49-F238E27FC236}">
                <a16:creationId xmlns:a16="http://schemas.microsoft.com/office/drawing/2014/main" id="{75CC6C42-0844-0CD1-18E9-206E871E3E4C}"/>
              </a:ext>
            </a:extLst>
          </p:cNvPr>
          <p:cNvSpPr>
            <a:spLocks noGrp="1"/>
          </p:cNvSpPr>
          <p:nvPr>
            <p:ph type="title"/>
          </p:nvPr>
        </p:nvSpPr>
        <p:spPr>
          <a:xfrm>
            <a:off x="839175" y="2769931"/>
            <a:ext cx="10515600" cy="1325563"/>
          </a:xfrm>
        </p:spPr>
        <p:txBody>
          <a:bodyPr>
            <a:normAutofit/>
          </a:bodyPr>
          <a:lstStyle/>
          <a:p>
            <a:pPr algn="ctr"/>
            <a:r>
              <a:rPr lang="en-US" sz="8000" b="1">
                <a:solidFill>
                  <a:schemeClr val="bg1"/>
                </a:solidFill>
                <a:cs typeface="Calibri Light"/>
              </a:rPr>
              <a:t>THANK YOU</a:t>
            </a:r>
          </a:p>
        </p:txBody>
      </p:sp>
      <p:sp>
        <p:nvSpPr>
          <p:cNvPr id="2" name="Slide Number Placeholder 1">
            <a:extLst>
              <a:ext uri="{FF2B5EF4-FFF2-40B4-BE49-F238E27FC236}">
                <a16:creationId xmlns:a16="http://schemas.microsoft.com/office/drawing/2014/main" id="{CFA98016-8546-B3F5-3568-2BE00A2D9F4C}"/>
              </a:ext>
            </a:extLst>
          </p:cNvPr>
          <p:cNvSpPr>
            <a:spLocks noGrp="1"/>
          </p:cNvSpPr>
          <p:nvPr>
            <p:ph type="sldNum" sz="quarter" idx="12"/>
          </p:nvPr>
        </p:nvSpPr>
        <p:spPr/>
        <p:txBody>
          <a:bodyPr/>
          <a:lstStyle/>
          <a:p>
            <a:fld id="{330EA680-D336-4FF7-8B7A-9848BB0A1C32}" type="slidenum">
              <a:rPr lang="en-US" sz="1600" dirty="0" smtClean="0">
                <a:solidFill>
                  <a:schemeClr val="bg1"/>
                </a:solidFill>
                <a:latin typeface="Calibri Light"/>
                <a:cs typeface="Calibri Light"/>
              </a:rPr>
              <a:t>38</a:t>
            </a:fld>
            <a:endParaRPr lang="en-US" sz="1600">
              <a:solidFill>
                <a:schemeClr val="bg1"/>
              </a:solidFill>
              <a:latin typeface="Calibri Light"/>
              <a:cs typeface="Calibri Light"/>
            </a:endParaRPr>
          </a:p>
        </p:txBody>
      </p:sp>
    </p:spTree>
    <p:extLst>
      <p:ext uri="{BB962C8B-B14F-4D97-AF65-F5344CB8AC3E}">
        <p14:creationId xmlns:p14="http://schemas.microsoft.com/office/powerpoint/2010/main" val="3721975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45D010CC-A9B3-7F73-6CDE-014E3CE63A54}"/>
              </a:ext>
            </a:extLst>
          </p:cNvPr>
          <p:cNvPicPr>
            <a:picLocks noGrp="1" noChangeAspect="1"/>
          </p:cNvPicPr>
          <p:nvPr>
            <p:ph idx="1"/>
          </p:nvPr>
        </p:nvPicPr>
        <p:blipFill>
          <a:blip r:embed="rId2"/>
          <a:stretch>
            <a:fillRect/>
          </a:stretch>
        </p:blipFill>
        <p:spPr>
          <a:xfrm>
            <a:off x="-1056" y="-5252"/>
            <a:ext cx="12194115" cy="6876141"/>
          </a:xfrm>
        </p:spPr>
      </p:pic>
      <p:sp>
        <p:nvSpPr>
          <p:cNvPr id="11" name="Title 10">
            <a:extLst>
              <a:ext uri="{FF2B5EF4-FFF2-40B4-BE49-F238E27FC236}">
                <a16:creationId xmlns:a16="http://schemas.microsoft.com/office/drawing/2014/main" id="{75CC6C42-0844-0CD1-18E9-206E871E3E4C}"/>
              </a:ext>
            </a:extLst>
          </p:cNvPr>
          <p:cNvSpPr>
            <a:spLocks noGrp="1"/>
          </p:cNvSpPr>
          <p:nvPr>
            <p:ph type="title"/>
          </p:nvPr>
        </p:nvSpPr>
        <p:spPr>
          <a:xfrm>
            <a:off x="839175" y="2769931"/>
            <a:ext cx="10515600" cy="1325563"/>
          </a:xfrm>
        </p:spPr>
        <p:txBody>
          <a:bodyPr>
            <a:normAutofit/>
          </a:bodyPr>
          <a:lstStyle/>
          <a:p>
            <a:pPr algn="ctr"/>
            <a:r>
              <a:rPr lang="en-US" sz="6600" b="1">
                <a:solidFill>
                  <a:schemeClr val="bg1"/>
                </a:solidFill>
                <a:cs typeface="Calibri Light"/>
              </a:rPr>
              <a:t>ANY QUESTIONS?</a:t>
            </a:r>
            <a:endParaRPr lang="en-US" sz="6600">
              <a:solidFill>
                <a:schemeClr val="bg1"/>
              </a:solidFill>
            </a:endParaRPr>
          </a:p>
        </p:txBody>
      </p:sp>
      <p:sp>
        <p:nvSpPr>
          <p:cNvPr id="2" name="Slide Number Placeholder 1">
            <a:extLst>
              <a:ext uri="{FF2B5EF4-FFF2-40B4-BE49-F238E27FC236}">
                <a16:creationId xmlns:a16="http://schemas.microsoft.com/office/drawing/2014/main" id="{0CA33375-E1AE-695D-F120-A0C27DDA2331}"/>
              </a:ext>
            </a:extLst>
          </p:cNvPr>
          <p:cNvSpPr>
            <a:spLocks noGrp="1"/>
          </p:cNvSpPr>
          <p:nvPr>
            <p:ph type="sldNum" sz="quarter" idx="12"/>
          </p:nvPr>
        </p:nvSpPr>
        <p:spPr/>
        <p:txBody>
          <a:bodyPr/>
          <a:lstStyle/>
          <a:p>
            <a:fld id="{330EA680-D336-4FF7-8B7A-9848BB0A1C32}" type="slidenum">
              <a:rPr lang="en-US" sz="1600" dirty="0" smtClean="0">
                <a:solidFill>
                  <a:schemeClr val="bg1"/>
                </a:solidFill>
                <a:latin typeface="Calibri Light"/>
                <a:cs typeface="Calibri Light"/>
              </a:rPr>
              <a:t>39</a:t>
            </a:fld>
            <a:endParaRPr lang="en-US" sz="1600">
              <a:solidFill>
                <a:schemeClr val="bg1"/>
              </a:solidFill>
              <a:latin typeface="Calibri Light"/>
              <a:cs typeface="Calibri Light"/>
            </a:endParaRPr>
          </a:p>
        </p:txBody>
      </p:sp>
    </p:spTree>
    <p:extLst>
      <p:ext uri="{BB962C8B-B14F-4D97-AF65-F5344CB8AC3E}">
        <p14:creationId xmlns:p14="http://schemas.microsoft.com/office/powerpoint/2010/main" val="2447214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room with rows of computer servers&#10;&#10;Description automatically generated">
            <a:extLst>
              <a:ext uri="{FF2B5EF4-FFF2-40B4-BE49-F238E27FC236}">
                <a16:creationId xmlns:a16="http://schemas.microsoft.com/office/drawing/2014/main" id="{D64E5438-29A8-C15A-15DF-1C0876621EE8}"/>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a:stretch/>
        </p:blipFill>
        <p:spPr>
          <a:xfrm>
            <a:off x="20" y="10"/>
            <a:ext cx="12191980" cy="6857990"/>
          </a:xfrm>
          <a:prstGeom prst="rect">
            <a:avLst/>
          </a:prstGeom>
        </p:spPr>
      </p:pic>
      <p:sp>
        <p:nvSpPr>
          <p:cNvPr id="2" name="Title 1">
            <a:extLst>
              <a:ext uri="{FF2B5EF4-FFF2-40B4-BE49-F238E27FC236}">
                <a16:creationId xmlns:a16="http://schemas.microsoft.com/office/drawing/2014/main" id="{0C46B127-AE98-96DF-BDA6-8F6E4B8DE877}"/>
              </a:ext>
            </a:extLst>
          </p:cNvPr>
          <p:cNvSpPr>
            <a:spLocks noGrp="1"/>
          </p:cNvSpPr>
          <p:nvPr>
            <p:ph type="title"/>
          </p:nvPr>
        </p:nvSpPr>
        <p:spPr>
          <a:xfrm>
            <a:off x="838200" y="193060"/>
            <a:ext cx="10515600" cy="1325563"/>
          </a:xfrm>
        </p:spPr>
        <p:txBody>
          <a:bodyPr>
            <a:normAutofit/>
          </a:bodyPr>
          <a:lstStyle/>
          <a:p>
            <a:pPr algn="ctr"/>
            <a:r>
              <a:rPr lang="en-US" sz="4800" b="1">
                <a:solidFill>
                  <a:srgbClr val="FFFFFF"/>
                </a:solidFill>
                <a:cs typeface="Calibri Light"/>
              </a:rPr>
              <a:t>INTRODUCTION</a:t>
            </a:r>
          </a:p>
        </p:txBody>
      </p:sp>
      <p:sp>
        <p:nvSpPr>
          <p:cNvPr id="3" name="Content Placeholder 2">
            <a:extLst>
              <a:ext uri="{FF2B5EF4-FFF2-40B4-BE49-F238E27FC236}">
                <a16:creationId xmlns:a16="http://schemas.microsoft.com/office/drawing/2014/main" id="{6CFC5B89-1031-844D-A9D8-843B4C21A143}"/>
              </a:ext>
            </a:extLst>
          </p:cNvPr>
          <p:cNvSpPr>
            <a:spLocks noGrp="1"/>
          </p:cNvSpPr>
          <p:nvPr>
            <p:ph idx="1"/>
          </p:nvPr>
        </p:nvSpPr>
        <p:spPr>
          <a:xfrm>
            <a:off x="838200" y="1456915"/>
            <a:ext cx="10515600" cy="4351338"/>
          </a:xfrm>
        </p:spPr>
        <p:txBody>
          <a:bodyPr vert="horz" lIns="91440" tIns="45720" rIns="91440" bIns="45720" rtlCol="0" anchor="t">
            <a:noAutofit/>
          </a:bodyPr>
          <a:lstStyle/>
          <a:p>
            <a:pPr algn="just"/>
            <a:r>
              <a:rPr lang="en-US">
                <a:solidFill>
                  <a:srgbClr val="FFFFFF"/>
                </a:solidFill>
                <a:latin typeface="Calibri"/>
                <a:ea typeface="+mn-lt"/>
                <a:cs typeface="+mn-lt"/>
              </a:rPr>
              <a:t>The primary focus for a cloud service data center is:</a:t>
            </a:r>
          </a:p>
          <a:p>
            <a:pPr marL="914400" indent="-285750" algn="just"/>
            <a:r>
              <a:rPr lang="en-US">
                <a:solidFill>
                  <a:srgbClr val="FFFFFF"/>
                </a:solidFill>
                <a:latin typeface="Calibri"/>
                <a:ea typeface="+mn-lt"/>
                <a:cs typeface="+mn-lt"/>
              </a:rPr>
              <a:t>Agility Priority.</a:t>
            </a:r>
            <a:endParaRPr lang="en-US">
              <a:latin typeface="Calibri"/>
              <a:ea typeface="Calibri" panose="020F0502020204030204"/>
              <a:cs typeface="Calibri" panose="020F0502020204030204"/>
            </a:endParaRPr>
          </a:p>
          <a:p>
            <a:pPr marL="914400" indent="-285750" algn="just"/>
            <a:r>
              <a:rPr lang="en-US">
                <a:solidFill>
                  <a:srgbClr val="FFFFFF"/>
                </a:solidFill>
                <a:latin typeface="Calibri"/>
                <a:ea typeface="+mn-lt"/>
                <a:cs typeface="+mn-lt"/>
              </a:rPr>
              <a:t>Reduced Network Oversubscription.</a:t>
            </a:r>
          </a:p>
          <a:p>
            <a:pPr marL="914400" indent="-285750" algn="just"/>
            <a:r>
              <a:rPr lang="en-US">
                <a:solidFill>
                  <a:srgbClr val="FFFFFF"/>
                </a:solidFill>
                <a:latin typeface="Calibri"/>
                <a:ea typeface="+mn-lt"/>
                <a:cs typeface="+mn-lt"/>
              </a:rPr>
              <a:t>Isolation for Service Stability.</a:t>
            </a:r>
          </a:p>
          <a:p>
            <a:pPr marL="914400" indent="-285750" algn="just"/>
            <a:r>
              <a:rPr lang="en-US">
                <a:solidFill>
                  <a:srgbClr val="FFFFFF"/>
                </a:solidFill>
                <a:latin typeface="Calibri"/>
                <a:ea typeface="+mn-lt"/>
                <a:cs typeface="+mn-lt"/>
              </a:rPr>
              <a:t>Decreased Routing Complexity.</a:t>
            </a:r>
          </a:p>
          <a:p>
            <a:pPr algn="just"/>
            <a:r>
              <a:rPr lang="en-US">
                <a:solidFill>
                  <a:srgbClr val="FFFFFF"/>
                </a:solidFill>
                <a:latin typeface="Calibri"/>
                <a:ea typeface="+mn-lt"/>
                <a:cs typeface="+mn-lt"/>
              </a:rPr>
              <a:t>In essence, a shift towards an agile, non-oversubscribed, and more robust network design is crucial for modern cloud service data centers to optimize their performance and reliability.</a:t>
            </a:r>
            <a:endParaRPr lang="en-US">
              <a:solidFill>
                <a:srgbClr val="FFFFFF"/>
              </a:solidFill>
              <a:latin typeface="Calibri"/>
              <a:cs typeface="Calibri" panose="020F0502020204030204"/>
            </a:endParaRPr>
          </a:p>
        </p:txBody>
      </p:sp>
      <p:sp>
        <p:nvSpPr>
          <p:cNvPr id="6" name="Slide Number Placeholder 5">
            <a:extLst>
              <a:ext uri="{FF2B5EF4-FFF2-40B4-BE49-F238E27FC236}">
                <a16:creationId xmlns:a16="http://schemas.microsoft.com/office/drawing/2014/main" id="{19E55F8D-0E0E-E7FF-E147-0868CF89E9B7}"/>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4</a:t>
            </a:fld>
            <a:endParaRPr lang="en-US" sz="1600">
              <a:latin typeface="Calibri Light"/>
              <a:cs typeface="Calibri Light"/>
            </a:endParaRPr>
          </a:p>
        </p:txBody>
      </p:sp>
    </p:spTree>
    <p:extLst>
      <p:ext uri="{BB962C8B-B14F-4D97-AF65-F5344CB8AC3E}">
        <p14:creationId xmlns:p14="http://schemas.microsoft.com/office/powerpoint/2010/main" val="140283431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room with many rows of blue lights&#10;&#10;Description automatically generated">
            <a:extLst>
              <a:ext uri="{FF2B5EF4-FFF2-40B4-BE49-F238E27FC236}">
                <a16:creationId xmlns:a16="http://schemas.microsoft.com/office/drawing/2014/main" id="{AF42C31D-A7E3-58C0-61FF-86FC903D9F7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2192" b="3539"/>
          <a:stretch/>
        </p:blipFill>
        <p:spPr>
          <a:xfrm>
            <a:off x="20" y="10"/>
            <a:ext cx="12188932" cy="6857990"/>
          </a:xfrm>
          <a:prstGeom prst="rect">
            <a:avLst/>
          </a:prstGeom>
        </p:spPr>
      </p:pic>
      <p:sp>
        <p:nvSpPr>
          <p:cNvPr id="2" name="Title 1">
            <a:extLst>
              <a:ext uri="{FF2B5EF4-FFF2-40B4-BE49-F238E27FC236}">
                <a16:creationId xmlns:a16="http://schemas.microsoft.com/office/drawing/2014/main" id="{7A25CE2B-7D4E-8E61-04D6-CCD59E9A407A}"/>
              </a:ext>
            </a:extLst>
          </p:cNvPr>
          <p:cNvSpPr>
            <a:spLocks noGrp="1"/>
          </p:cNvSpPr>
          <p:nvPr>
            <p:ph type="title"/>
          </p:nvPr>
        </p:nvSpPr>
        <p:spPr>
          <a:xfrm>
            <a:off x="838200" y="365125"/>
            <a:ext cx="10515600" cy="1325563"/>
          </a:xfrm>
        </p:spPr>
        <p:txBody>
          <a:bodyPr vert="horz" lIns="91440" tIns="45720" rIns="91440" bIns="45720" rtlCol="0">
            <a:normAutofit/>
          </a:bodyPr>
          <a:lstStyle/>
          <a:p>
            <a:pPr algn="ctr"/>
            <a:r>
              <a:rPr lang="en-US" b="1">
                <a:solidFill>
                  <a:srgbClr val="FFFFFF"/>
                </a:solidFill>
                <a:cs typeface="Calibri Light" panose="020F0302020204030204"/>
              </a:rPr>
              <a:t> DATA CENTER ENVIRONMENT</a:t>
            </a:r>
          </a:p>
        </p:txBody>
      </p:sp>
      <p:sp>
        <p:nvSpPr>
          <p:cNvPr id="6" name="Slide Number Placeholder 5">
            <a:extLst>
              <a:ext uri="{FF2B5EF4-FFF2-40B4-BE49-F238E27FC236}">
                <a16:creationId xmlns:a16="http://schemas.microsoft.com/office/drawing/2014/main" id="{4A9CD0E4-029D-31C2-8921-0A39D09F8758}"/>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5</a:t>
            </a:fld>
            <a:endParaRPr lang="en-US" sz="1600">
              <a:latin typeface="Calibri Light"/>
              <a:cs typeface="Calibri Light"/>
            </a:endParaRPr>
          </a:p>
        </p:txBody>
      </p:sp>
      <p:sp>
        <p:nvSpPr>
          <p:cNvPr id="9" name="Footer Placeholder 8">
            <a:extLst>
              <a:ext uri="{FF2B5EF4-FFF2-40B4-BE49-F238E27FC236}">
                <a16:creationId xmlns:a16="http://schemas.microsoft.com/office/drawing/2014/main" id="{64147187-7D61-A77D-4061-012A4B4CE27E}"/>
              </a:ext>
            </a:extLst>
          </p:cNvPr>
          <p:cNvSpPr>
            <a:spLocks noGrp="1"/>
          </p:cNvSpPr>
          <p:nvPr>
            <p:ph type="ftr" sz="quarter" idx="11"/>
          </p:nvPr>
        </p:nvSpPr>
        <p:spPr/>
        <p:txBody>
          <a:bodyPr/>
          <a:lstStyle/>
          <a:p>
            <a:r>
              <a:rPr lang="en-US"/>
              <a:t>This image is from https://doi.org/10.1145/1594977.159257.​</a:t>
            </a:r>
          </a:p>
        </p:txBody>
      </p:sp>
      <p:pic>
        <p:nvPicPr>
          <p:cNvPr id="15" name="Content Placeholder 14" descr="A diagram of a network&#10;&#10;Description automatically generated">
            <a:extLst>
              <a:ext uri="{FF2B5EF4-FFF2-40B4-BE49-F238E27FC236}">
                <a16:creationId xmlns:a16="http://schemas.microsoft.com/office/drawing/2014/main" id="{752B11EF-52DD-0F05-96DA-01E566245773}"/>
              </a:ext>
            </a:extLst>
          </p:cNvPr>
          <p:cNvPicPr>
            <a:picLocks noGrp="1" noChangeAspect="1"/>
          </p:cNvPicPr>
          <p:nvPr>
            <p:ph idx="1"/>
          </p:nvPr>
        </p:nvPicPr>
        <p:blipFill>
          <a:blip r:embed="rId4"/>
          <a:stretch>
            <a:fillRect/>
          </a:stretch>
        </p:blipFill>
        <p:spPr>
          <a:xfrm>
            <a:off x="1116893" y="1464572"/>
            <a:ext cx="9712408" cy="4778476"/>
          </a:xfrm>
        </p:spPr>
      </p:pic>
    </p:spTree>
    <p:extLst>
      <p:ext uri="{BB962C8B-B14F-4D97-AF65-F5344CB8AC3E}">
        <p14:creationId xmlns:p14="http://schemas.microsoft.com/office/powerpoint/2010/main" val="2729036944"/>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room with many rows of blue lights&#10;&#10;Description automatically generated">
            <a:extLst>
              <a:ext uri="{FF2B5EF4-FFF2-40B4-BE49-F238E27FC236}">
                <a16:creationId xmlns:a16="http://schemas.microsoft.com/office/drawing/2014/main" id="{AF42C31D-A7E3-58C0-61FF-86FC903D9F7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2192" b="3539"/>
          <a:stretch/>
        </p:blipFill>
        <p:spPr>
          <a:xfrm>
            <a:off x="20" y="10"/>
            <a:ext cx="12188932" cy="6857990"/>
          </a:xfrm>
          <a:prstGeom prst="rect">
            <a:avLst/>
          </a:prstGeom>
        </p:spPr>
      </p:pic>
      <p:sp>
        <p:nvSpPr>
          <p:cNvPr id="2" name="Title 1">
            <a:extLst>
              <a:ext uri="{FF2B5EF4-FFF2-40B4-BE49-F238E27FC236}">
                <a16:creationId xmlns:a16="http://schemas.microsoft.com/office/drawing/2014/main" id="{7A25CE2B-7D4E-8E61-04D6-CCD59E9A407A}"/>
              </a:ext>
            </a:extLst>
          </p:cNvPr>
          <p:cNvSpPr>
            <a:spLocks noGrp="1"/>
          </p:cNvSpPr>
          <p:nvPr>
            <p:ph type="title"/>
          </p:nvPr>
        </p:nvSpPr>
        <p:spPr>
          <a:xfrm>
            <a:off x="838200" y="365125"/>
            <a:ext cx="10515600" cy="1325563"/>
          </a:xfrm>
        </p:spPr>
        <p:txBody>
          <a:bodyPr vert="horz" lIns="91440" tIns="45720" rIns="91440" bIns="45720" rtlCol="0">
            <a:normAutofit/>
          </a:bodyPr>
          <a:lstStyle/>
          <a:p>
            <a:pPr algn="ctr"/>
            <a:r>
              <a:rPr lang="en-US" b="1">
                <a:solidFill>
                  <a:srgbClr val="FFFFFF"/>
                </a:solidFill>
                <a:cs typeface="Calibri Light" panose="020F0302020204030204"/>
              </a:rPr>
              <a:t> DATA CENTER ENVIRONMENT (Cont.)</a:t>
            </a:r>
          </a:p>
        </p:txBody>
      </p:sp>
      <p:sp>
        <p:nvSpPr>
          <p:cNvPr id="6" name="Slide Number Placeholder 5">
            <a:extLst>
              <a:ext uri="{FF2B5EF4-FFF2-40B4-BE49-F238E27FC236}">
                <a16:creationId xmlns:a16="http://schemas.microsoft.com/office/drawing/2014/main" id="{4A9CD0E4-029D-31C2-8921-0A39D09F8758}"/>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6</a:t>
            </a:fld>
            <a:endParaRPr lang="en-US" sz="1600">
              <a:latin typeface="Calibri Light"/>
              <a:cs typeface="Calibri Light"/>
            </a:endParaRPr>
          </a:p>
        </p:txBody>
      </p:sp>
      <p:sp>
        <p:nvSpPr>
          <p:cNvPr id="5" name="Content Placeholder 4">
            <a:extLst>
              <a:ext uri="{FF2B5EF4-FFF2-40B4-BE49-F238E27FC236}">
                <a16:creationId xmlns:a16="http://schemas.microsoft.com/office/drawing/2014/main" id="{1F3F88A1-9918-4900-9619-76057D30FB7C}"/>
              </a:ext>
            </a:extLst>
          </p:cNvPr>
          <p:cNvSpPr>
            <a:spLocks noGrp="1"/>
          </p:cNvSpPr>
          <p:nvPr>
            <p:ph idx="1"/>
          </p:nvPr>
        </p:nvSpPr>
        <p:spPr/>
        <p:txBody>
          <a:bodyPr vert="horz" lIns="91440" tIns="45720" rIns="91440" bIns="45720" rtlCol="0" anchor="t">
            <a:normAutofit/>
          </a:bodyPr>
          <a:lstStyle/>
          <a:p>
            <a:pPr algn="just"/>
            <a:r>
              <a:rPr lang="en-US">
                <a:cs typeface="Calibri"/>
              </a:rPr>
              <a:t>The paper studies traffic patterns and network churn in production data center of a cloud service provider and presents the following key findings:</a:t>
            </a:r>
            <a:endParaRPr lang="en-US"/>
          </a:p>
          <a:p>
            <a:pPr marL="857250" algn="just"/>
            <a:r>
              <a:rPr lang="en-US">
                <a:ea typeface="+mn-lt"/>
                <a:cs typeface="+mn-lt"/>
              </a:rPr>
              <a:t>Most traffic is internal to the data center.</a:t>
            </a:r>
          </a:p>
          <a:p>
            <a:pPr marL="857250" algn="just"/>
            <a:r>
              <a:rPr lang="en-US">
                <a:ea typeface="+mn-lt"/>
                <a:cs typeface="+mn-lt"/>
              </a:rPr>
              <a:t>The network bottlenecks computation.</a:t>
            </a:r>
          </a:p>
          <a:p>
            <a:pPr marL="857250" algn="just"/>
            <a:r>
              <a:rPr lang="en-US">
                <a:ea typeface="+mn-lt"/>
                <a:cs typeface="+mn-lt"/>
              </a:rPr>
              <a:t>Volatile traffic patterns.</a:t>
            </a:r>
          </a:p>
          <a:p>
            <a:pPr marL="857250" algn="just"/>
            <a:r>
              <a:rPr lang="en-US">
                <a:ea typeface="+mn-lt"/>
                <a:cs typeface="+mn-lt"/>
              </a:rPr>
              <a:t>Frequent failures.</a:t>
            </a:r>
          </a:p>
          <a:p>
            <a:pPr marL="857250" algn="just"/>
            <a:r>
              <a:rPr lang="en-US">
                <a:ea typeface="+mn-lt"/>
                <a:cs typeface="+mn-lt"/>
              </a:rPr>
              <a:t>Structured flow sizes.</a:t>
            </a:r>
            <a:endParaRPr lang="en-US">
              <a:cs typeface="Calibri"/>
            </a:endParaRPr>
          </a:p>
        </p:txBody>
      </p:sp>
    </p:spTree>
    <p:extLst>
      <p:ext uri="{BB962C8B-B14F-4D97-AF65-F5344CB8AC3E}">
        <p14:creationId xmlns:p14="http://schemas.microsoft.com/office/powerpoint/2010/main" val="1127605977"/>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 name="Rectangle 73">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room with many rows of blue lights&#10;&#10;Description automatically generated">
            <a:extLst>
              <a:ext uri="{FF2B5EF4-FFF2-40B4-BE49-F238E27FC236}">
                <a16:creationId xmlns:a16="http://schemas.microsoft.com/office/drawing/2014/main" id="{AF42C31D-A7E3-58C0-61FF-86FC903D9F7F}"/>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12192" b="3539"/>
          <a:stretch/>
        </p:blipFill>
        <p:spPr>
          <a:xfrm>
            <a:off x="20" y="10"/>
            <a:ext cx="12188932" cy="6857990"/>
          </a:xfrm>
          <a:prstGeom prst="rect">
            <a:avLst/>
          </a:prstGeom>
        </p:spPr>
      </p:pic>
      <p:sp>
        <p:nvSpPr>
          <p:cNvPr id="2" name="Title 1">
            <a:extLst>
              <a:ext uri="{FF2B5EF4-FFF2-40B4-BE49-F238E27FC236}">
                <a16:creationId xmlns:a16="http://schemas.microsoft.com/office/drawing/2014/main" id="{7A25CE2B-7D4E-8E61-04D6-CCD59E9A407A}"/>
              </a:ext>
            </a:extLst>
          </p:cNvPr>
          <p:cNvSpPr>
            <a:spLocks noGrp="1"/>
          </p:cNvSpPr>
          <p:nvPr>
            <p:ph type="title"/>
          </p:nvPr>
        </p:nvSpPr>
        <p:spPr>
          <a:xfrm>
            <a:off x="838200" y="365125"/>
            <a:ext cx="10515600" cy="1325563"/>
          </a:xfrm>
        </p:spPr>
        <p:txBody>
          <a:bodyPr vert="horz" lIns="91440" tIns="45720" rIns="91440" bIns="45720" rtlCol="0">
            <a:normAutofit/>
          </a:bodyPr>
          <a:lstStyle/>
          <a:p>
            <a:pPr algn="ctr"/>
            <a:r>
              <a:rPr lang="en-US" b="1" dirty="0">
                <a:solidFill>
                  <a:srgbClr val="FFFFFF"/>
                </a:solidFill>
                <a:cs typeface="Calibri Light" panose="020F0302020204030204"/>
              </a:rPr>
              <a:t> DATA CENTER ENVIRONMENT (Cont.)</a:t>
            </a:r>
          </a:p>
        </p:txBody>
      </p:sp>
      <p:sp>
        <p:nvSpPr>
          <p:cNvPr id="6" name="Slide Number Placeholder 5">
            <a:extLst>
              <a:ext uri="{FF2B5EF4-FFF2-40B4-BE49-F238E27FC236}">
                <a16:creationId xmlns:a16="http://schemas.microsoft.com/office/drawing/2014/main" id="{4A9CD0E4-029D-31C2-8921-0A39D09F8758}"/>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7</a:t>
            </a:fld>
            <a:endParaRPr lang="en-US" sz="1600">
              <a:latin typeface="Calibri Light"/>
              <a:cs typeface="Calibri Light"/>
            </a:endParaRPr>
          </a:p>
        </p:txBody>
      </p:sp>
      <p:sp>
        <p:nvSpPr>
          <p:cNvPr id="9" name="Footer Placeholder 8">
            <a:extLst>
              <a:ext uri="{FF2B5EF4-FFF2-40B4-BE49-F238E27FC236}">
                <a16:creationId xmlns:a16="http://schemas.microsoft.com/office/drawing/2014/main" id="{64147187-7D61-A77D-4061-012A4B4CE27E}"/>
              </a:ext>
            </a:extLst>
          </p:cNvPr>
          <p:cNvSpPr>
            <a:spLocks noGrp="1"/>
          </p:cNvSpPr>
          <p:nvPr>
            <p:ph type="ftr" sz="quarter" idx="11"/>
          </p:nvPr>
        </p:nvSpPr>
        <p:spPr/>
        <p:txBody>
          <a:bodyPr/>
          <a:lstStyle/>
          <a:p>
            <a:r>
              <a:rPr lang="en-US"/>
              <a:t>This image is from https://doi.org/10.1145/1594977.159257.​</a:t>
            </a:r>
          </a:p>
        </p:txBody>
      </p:sp>
      <p:pic>
        <p:nvPicPr>
          <p:cNvPr id="3" name="Content Placeholder 2">
            <a:extLst>
              <a:ext uri="{FF2B5EF4-FFF2-40B4-BE49-F238E27FC236}">
                <a16:creationId xmlns:a16="http://schemas.microsoft.com/office/drawing/2014/main" id="{69BAD317-94F5-70DF-B9AC-BDAAE04C7CAE}"/>
              </a:ext>
            </a:extLst>
          </p:cNvPr>
          <p:cNvPicPr>
            <a:picLocks noGrp="1" noChangeAspect="1"/>
          </p:cNvPicPr>
          <p:nvPr>
            <p:ph idx="1"/>
          </p:nvPr>
        </p:nvPicPr>
        <p:blipFill rotWithShape="1">
          <a:blip r:embed="rId4"/>
          <a:srcRect l="2529" t="-667" r="6437" b="333"/>
          <a:stretch/>
        </p:blipFill>
        <p:spPr>
          <a:xfrm>
            <a:off x="1064495" y="2055122"/>
            <a:ext cx="4864456" cy="3708022"/>
          </a:xfrm>
        </p:spPr>
      </p:pic>
      <p:pic>
        <p:nvPicPr>
          <p:cNvPr id="7" name="Picture 6" descr="A graph of a graph&#10;&#10;Description automatically generated">
            <a:extLst>
              <a:ext uri="{FF2B5EF4-FFF2-40B4-BE49-F238E27FC236}">
                <a16:creationId xmlns:a16="http://schemas.microsoft.com/office/drawing/2014/main" id="{A42ECD50-3F85-C534-56D3-125E64EA5AA3}"/>
              </a:ext>
            </a:extLst>
          </p:cNvPr>
          <p:cNvPicPr>
            <a:picLocks noChangeAspect="1"/>
          </p:cNvPicPr>
          <p:nvPr/>
        </p:nvPicPr>
        <p:blipFill rotWithShape="1">
          <a:blip r:embed="rId5"/>
          <a:srcRect l="4511" r="2256" b="546"/>
          <a:stretch/>
        </p:blipFill>
        <p:spPr>
          <a:xfrm>
            <a:off x="6482377" y="2796663"/>
            <a:ext cx="4573438" cy="2235618"/>
          </a:xfrm>
          <a:prstGeom prst="rect">
            <a:avLst/>
          </a:prstGeom>
        </p:spPr>
      </p:pic>
    </p:spTree>
    <p:extLst>
      <p:ext uri="{BB962C8B-B14F-4D97-AF65-F5344CB8AC3E}">
        <p14:creationId xmlns:p14="http://schemas.microsoft.com/office/powerpoint/2010/main" val="87784393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all of computer servers&#10;&#10;Description automatically generated">
            <a:extLst>
              <a:ext uri="{FF2B5EF4-FFF2-40B4-BE49-F238E27FC236}">
                <a16:creationId xmlns:a16="http://schemas.microsoft.com/office/drawing/2014/main" id="{E1BFAC72-CFB1-8B1C-2052-3F4D9403AA8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7116" b="8298"/>
          <a:stretch/>
        </p:blipFill>
        <p:spPr>
          <a:xfrm>
            <a:off x="72591" y="10"/>
            <a:ext cx="12191980" cy="6857990"/>
          </a:xfrm>
          <a:prstGeom prst="rect">
            <a:avLst/>
          </a:prstGeom>
        </p:spPr>
      </p:pic>
      <p:sp>
        <p:nvSpPr>
          <p:cNvPr id="3" name="Title 1">
            <a:extLst>
              <a:ext uri="{FF2B5EF4-FFF2-40B4-BE49-F238E27FC236}">
                <a16:creationId xmlns:a16="http://schemas.microsoft.com/office/drawing/2014/main" id="{93B7D0EA-0055-C04D-C519-10E70C74644E}"/>
              </a:ext>
            </a:extLst>
          </p:cNvPr>
          <p:cNvSpPr txBox="1">
            <a:spLocks/>
          </p:cNvSpPr>
          <p:nvPr/>
        </p:nvSpPr>
        <p:spPr>
          <a:xfrm>
            <a:off x="685878" y="394231"/>
            <a:ext cx="10515600" cy="1325563"/>
          </a:xfrm>
          <a:prstGeom prst="rect">
            <a:avLst/>
          </a:prstGeom>
        </p:spPr>
        <p:txBody>
          <a:bodyPr vert="horz" lIns="91440" tIns="45720" rIns="91440" bIns="45720"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4800" b="1">
                <a:latin typeface="Calibri Light"/>
                <a:cs typeface="Calibri Light"/>
              </a:rPr>
              <a:t>LIMITATIONS OF CURRENT DATA CENTER NETWORK TOPOLOGY</a:t>
            </a:r>
          </a:p>
        </p:txBody>
      </p:sp>
      <p:sp>
        <p:nvSpPr>
          <p:cNvPr id="6" name="Slide Number Placeholder 5">
            <a:extLst>
              <a:ext uri="{FF2B5EF4-FFF2-40B4-BE49-F238E27FC236}">
                <a16:creationId xmlns:a16="http://schemas.microsoft.com/office/drawing/2014/main" id="{2C848541-726A-0B61-6647-A97E5FB8B34F}"/>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8</a:t>
            </a:fld>
            <a:endParaRPr lang="en-US" sz="1600">
              <a:latin typeface="Calibri Light"/>
              <a:cs typeface="Calibri Light"/>
            </a:endParaRPr>
          </a:p>
        </p:txBody>
      </p:sp>
      <p:sp>
        <p:nvSpPr>
          <p:cNvPr id="8" name="Footer Placeholder 7">
            <a:extLst>
              <a:ext uri="{FF2B5EF4-FFF2-40B4-BE49-F238E27FC236}">
                <a16:creationId xmlns:a16="http://schemas.microsoft.com/office/drawing/2014/main" id="{A13183FB-5DE4-F57C-C5D3-77A7E010BC45}"/>
              </a:ext>
            </a:extLst>
          </p:cNvPr>
          <p:cNvSpPr>
            <a:spLocks noGrp="1"/>
          </p:cNvSpPr>
          <p:nvPr>
            <p:ph type="ftr" sz="quarter" idx="11"/>
          </p:nvPr>
        </p:nvSpPr>
        <p:spPr/>
        <p:txBody>
          <a:bodyPr/>
          <a:lstStyle/>
          <a:p>
            <a:r>
              <a:rPr lang="en-US"/>
              <a:t>This image is from https://doi.org/10.1145/1594977.159257.</a:t>
            </a:r>
          </a:p>
        </p:txBody>
      </p:sp>
      <p:pic>
        <p:nvPicPr>
          <p:cNvPr id="10" name="Picture 9" descr="A diagram of a network&#10;&#10;Description automatically generated">
            <a:extLst>
              <a:ext uri="{FF2B5EF4-FFF2-40B4-BE49-F238E27FC236}">
                <a16:creationId xmlns:a16="http://schemas.microsoft.com/office/drawing/2014/main" id="{2EF589A3-8E14-9165-EDF5-00EB6B1BDDF9}"/>
              </a:ext>
            </a:extLst>
          </p:cNvPr>
          <p:cNvPicPr>
            <a:picLocks noChangeAspect="1"/>
          </p:cNvPicPr>
          <p:nvPr/>
        </p:nvPicPr>
        <p:blipFill>
          <a:blip r:embed="rId4"/>
          <a:stretch>
            <a:fillRect/>
          </a:stretch>
        </p:blipFill>
        <p:spPr>
          <a:xfrm>
            <a:off x="1246239" y="1903286"/>
            <a:ext cx="9195617" cy="4391071"/>
          </a:xfrm>
          <a:prstGeom prst="rect">
            <a:avLst/>
          </a:prstGeom>
        </p:spPr>
      </p:pic>
      <p:pic>
        <p:nvPicPr>
          <p:cNvPr id="2" name="Picture 1" descr="A diagram of a network&#10;&#10;Description automatically generated">
            <a:extLst>
              <a:ext uri="{FF2B5EF4-FFF2-40B4-BE49-F238E27FC236}">
                <a16:creationId xmlns:a16="http://schemas.microsoft.com/office/drawing/2014/main" id="{74400E62-57DA-DF01-14FD-D62FF2B29C8D}"/>
              </a:ext>
            </a:extLst>
          </p:cNvPr>
          <p:cNvPicPr>
            <a:picLocks noChangeAspect="1"/>
          </p:cNvPicPr>
          <p:nvPr/>
        </p:nvPicPr>
        <p:blipFill>
          <a:blip r:embed="rId5"/>
          <a:stretch>
            <a:fillRect/>
          </a:stretch>
        </p:blipFill>
        <p:spPr>
          <a:xfrm>
            <a:off x="1250527" y="1963004"/>
            <a:ext cx="9179155" cy="4262649"/>
          </a:xfrm>
          <a:prstGeom prst="rect">
            <a:avLst/>
          </a:prstGeom>
        </p:spPr>
      </p:pic>
    </p:spTree>
    <p:extLst>
      <p:ext uri="{BB962C8B-B14F-4D97-AF65-F5344CB8AC3E}">
        <p14:creationId xmlns:p14="http://schemas.microsoft.com/office/powerpoint/2010/main" val="1759710556"/>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228552E-C8B1-4A80-8448-0787CE0FC7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wall of computer servers&#10;&#10;Description automatically generated">
            <a:extLst>
              <a:ext uri="{FF2B5EF4-FFF2-40B4-BE49-F238E27FC236}">
                <a16:creationId xmlns:a16="http://schemas.microsoft.com/office/drawing/2014/main" id="{E1BFAC72-CFB1-8B1C-2052-3F4D9403AA85}"/>
              </a:ext>
            </a:extLst>
          </p:cNvPr>
          <p:cNvPicPr>
            <a:picLocks noChangeAspect="1"/>
          </p:cNvPicPr>
          <p:nvPr/>
        </p:nvPicPr>
        <p:blipFill rotWithShape="1">
          <a:blip r:embed="rId2">
            <a:alphaModFix amt="35000"/>
            <a:extLst>
              <a:ext uri="{837473B0-CC2E-450A-ABE3-18F120FF3D39}">
                <a1611:picAttrSrcUrl xmlns:a1611="http://schemas.microsoft.com/office/drawing/2016/11/main" r:id="rId3"/>
              </a:ext>
            </a:extLst>
          </a:blip>
          <a:srcRect t="7116" b="8298"/>
          <a:stretch/>
        </p:blipFill>
        <p:spPr>
          <a:xfrm>
            <a:off x="72591" y="10"/>
            <a:ext cx="12191980" cy="6857990"/>
          </a:xfrm>
          <a:prstGeom prst="rect">
            <a:avLst/>
          </a:prstGeom>
        </p:spPr>
      </p:pic>
      <p:sp>
        <p:nvSpPr>
          <p:cNvPr id="3" name="Title 1">
            <a:extLst>
              <a:ext uri="{FF2B5EF4-FFF2-40B4-BE49-F238E27FC236}">
                <a16:creationId xmlns:a16="http://schemas.microsoft.com/office/drawing/2014/main" id="{93B7D0EA-0055-C04D-C519-10E70C74644E}"/>
              </a:ext>
            </a:extLst>
          </p:cNvPr>
          <p:cNvSpPr txBox="1">
            <a:spLocks/>
          </p:cNvSpPr>
          <p:nvPr/>
        </p:nvSpPr>
        <p:spPr>
          <a:xfrm>
            <a:off x="685878" y="394231"/>
            <a:ext cx="10515600" cy="1325563"/>
          </a:xfrm>
          <a:prstGeom prst="rect">
            <a:avLst/>
          </a:prstGeom>
        </p:spPr>
        <p:txBody>
          <a:bodyPr vert="horz" lIns="91440" tIns="45720" rIns="91440" bIns="45720" rtlCol="0" anchor="ctr">
            <a:normAutofit fontScale="92500" lnSpcReduction="10000"/>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spcAft>
                <a:spcPts val="600"/>
              </a:spcAft>
            </a:pPr>
            <a:r>
              <a:rPr lang="en-US" sz="4800" b="1" dirty="0">
                <a:latin typeface="Calibri Light"/>
                <a:cs typeface="Calibri Light"/>
              </a:rPr>
              <a:t>LIMITATIONS OF CURRENT DATA CENTER NETWORK TOPOLOGY (Cont.)</a:t>
            </a:r>
          </a:p>
        </p:txBody>
      </p:sp>
      <p:sp>
        <p:nvSpPr>
          <p:cNvPr id="6" name="Slide Number Placeholder 5">
            <a:extLst>
              <a:ext uri="{FF2B5EF4-FFF2-40B4-BE49-F238E27FC236}">
                <a16:creationId xmlns:a16="http://schemas.microsoft.com/office/drawing/2014/main" id="{2C848541-726A-0B61-6647-A97E5FB8B34F}"/>
              </a:ext>
            </a:extLst>
          </p:cNvPr>
          <p:cNvSpPr>
            <a:spLocks noGrp="1"/>
          </p:cNvSpPr>
          <p:nvPr>
            <p:ph type="sldNum" sz="quarter" idx="12"/>
          </p:nvPr>
        </p:nvSpPr>
        <p:spPr/>
        <p:txBody>
          <a:bodyPr/>
          <a:lstStyle/>
          <a:p>
            <a:fld id="{330EA680-D336-4FF7-8B7A-9848BB0A1C32}" type="slidenum">
              <a:rPr lang="en-US" sz="1600" dirty="0" smtClean="0">
                <a:latin typeface="Calibri Light"/>
                <a:cs typeface="Calibri Light"/>
              </a:rPr>
              <a:t>9</a:t>
            </a:fld>
            <a:endParaRPr lang="en-US" sz="1600">
              <a:latin typeface="Calibri Light"/>
              <a:cs typeface="Calibri Light"/>
            </a:endParaRPr>
          </a:p>
        </p:txBody>
      </p:sp>
      <p:sp>
        <p:nvSpPr>
          <p:cNvPr id="8" name="Footer Placeholder 7">
            <a:extLst>
              <a:ext uri="{FF2B5EF4-FFF2-40B4-BE49-F238E27FC236}">
                <a16:creationId xmlns:a16="http://schemas.microsoft.com/office/drawing/2014/main" id="{A13183FB-5DE4-F57C-C5D3-77A7E010BC45}"/>
              </a:ext>
            </a:extLst>
          </p:cNvPr>
          <p:cNvSpPr>
            <a:spLocks noGrp="1"/>
          </p:cNvSpPr>
          <p:nvPr>
            <p:ph type="ftr" sz="quarter" idx="11"/>
          </p:nvPr>
        </p:nvSpPr>
        <p:spPr/>
        <p:txBody>
          <a:bodyPr/>
          <a:lstStyle/>
          <a:p>
            <a:r>
              <a:rPr lang="en-US"/>
              <a:t>This image is from https://doi.org/10.1145/1594977.159257.</a:t>
            </a:r>
          </a:p>
        </p:txBody>
      </p:sp>
      <p:pic>
        <p:nvPicPr>
          <p:cNvPr id="10" name="Picture 9" descr="A diagram of a network&#10;&#10;Description automatically generated">
            <a:extLst>
              <a:ext uri="{FF2B5EF4-FFF2-40B4-BE49-F238E27FC236}">
                <a16:creationId xmlns:a16="http://schemas.microsoft.com/office/drawing/2014/main" id="{2EF589A3-8E14-9165-EDF5-00EB6B1BDDF9}"/>
              </a:ext>
            </a:extLst>
          </p:cNvPr>
          <p:cNvPicPr>
            <a:picLocks noChangeAspect="1"/>
          </p:cNvPicPr>
          <p:nvPr/>
        </p:nvPicPr>
        <p:blipFill>
          <a:blip r:embed="rId4"/>
          <a:stretch>
            <a:fillRect/>
          </a:stretch>
        </p:blipFill>
        <p:spPr>
          <a:xfrm>
            <a:off x="1246239" y="1903286"/>
            <a:ext cx="9195617" cy="4391071"/>
          </a:xfrm>
          <a:prstGeom prst="rect">
            <a:avLst/>
          </a:prstGeom>
        </p:spPr>
      </p:pic>
      <p:pic>
        <p:nvPicPr>
          <p:cNvPr id="2" name="Picture 1" descr="A diagram of a network&#10;&#10;Description automatically generated">
            <a:extLst>
              <a:ext uri="{FF2B5EF4-FFF2-40B4-BE49-F238E27FC236}">
                <a16:creationId xmlns:a16="http://schemas.microsoft.com/office/drawing/2014/main" id="{0875494C-D813-52A4-060A-AA3708DF98AF}"/>
              </a:ext>
            </a:extLst>
          </p:cNvPr>
          <p:cNvPicPr>
            <a:picLocks noChangeAspect="1"/>
          </p:cNvPicPr>
          <p:nvPr/>
        </p:nvPicPr>
        <p:blipFill>
          <a:blip r:embed="rId5"/>
          <a:stretch>
            <a:fillRect/>
          </a:stretch>
        </p:blipFill>
        <p:spPr>
          <a:xfrm>
            <a:off x="1250298" y="1912375"/>
            <a:ext cx="9199792" cy="4385186"/>
          </a:xfrm>
          <a:prstGeom prst="rect">
            <a:avLst/>
          </a:prstGeom>
        </p:spPr>
      </p:pic>
    </p:spTree>
    <p:extLst>
      <p:ext uri="{BB962C8B-B14F-4D97-AF65-F5344CB8AC3E}">
        <p14:creationId xmlns:p14="http://schemas.microsoft.com/office/powerpoint/2010/main" val="813429971"/>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39</Slides>
  <Notes>0</Notes>
  <HiddenSlides>0</HiddenSlides>
  <ScaleCrop>false</ScaleCrop>
  <HeadingPairs>
    <vt:vector size="4" baseType="variant">
      <vt:variant>
        <vt:lpstr>Theme</vt:lpstr>
      </vt:variant>
      <vt:variant>
        <vt:i4>1</vt:i4>
      </vt:variant>
      <vt:variant>
        <vt:lpstr>Slide Titles</vt:lpstr>
      </vt:variant>
      <vt:variant>
        <vt:i4>39</vt:i4>
      </vt:variant>
    </vt:vector>
  </HeadingPairs>
  <TitlesOfParts>
    <vt:vector size="40" baseType="lpstr">
      <vt:lpstr>office theme</vt:lpstr>
      <vt:lpstr>VL2: A Scalable and Flexible Data  Center Network</vt:lpstr>
      <vt:lpstr>VL2: A Scalable and Flexible Data Center Network</vt:lpstr>
      <vt:lpstr>PowerPoint Presentation</vt:lpstr>
      <vt:lpstr>INTRODUCTION</vt:lpstr>
      <vt:lpstr> DATA CENTER ENVIRONMENT</vt:lpstr>
      <vt:lpstr> DATA CENTER ENVIRONMENT (Cont.)</vt:lpstr>
      <vt:lpstr> DATA CENTER ENVIRONMENT (Cont.)</vt:lpstr>
      <vt:lpstr>PowerPoint Presentation</vt:lpstr>
      <vt:lpstr>PowerPoint Presentation</vt:lpstr>
      <vt:lpstr>PowerPoint Presentation</vt:lpstr>
      <vt:lpstr>PowerPoint Presentation</vt:lpstr>
      <vt:lpstr>PowerPoint Presentation</vt:lpstr>
      <vt:lpstr>SOLUTION</vt:lpstr>
      <vt:lpstr>PowerPoint Presentation</vt:lpstr>
      <vt:lpstr>VALIANT LOAD BALANCING (VLB)</vt:lpstr>
      <vt:lpstr>VALIANT LOAD BALANCING (VLB) (Cont.)</vt:lpstr>
      <vt:lpstr>VALIANT LOAD BALANCING (VLB) (Cont.)</vt:lpstr>
      <vt:lpstr>VALIANT LOAD BALANCING (VLB) (Cont.)</vt:lpstr>
      <vt:lpstr>EQUAL COST MULTI-PATH ROUTING(ECMP) ALONG WITH ANYCAST ADDRESSES</vt:lpstr>
      <vt:lpstr>DIRECTORY SYSTEM (DS)</vt:lpstr>
      <vt:lpstr>LOCATION-SPECIFIC ADDRESS (LA)</vt:lpstr>
      <vt:lpstr>APPLICATION-SPECIFIC ADDRESS (AA)</vt:lpstr>
      <vt:lpstr>REPLICATED STATE MACHINE (RSM)</vt:lpstr>
      <vt:lpstr>LOOKUP AND UPDATE PROCEDURE</vt:lpstr>
      <vt:lpstr>EVALUATION</vt:lpstr>
      <vt:lpstr>EVALUATION (Cont.)</vt:lpstr>
      <vt:lpstr>EVALUATION (Cont.)</vt:lpstr>
      <vt:lpstr>UNIFORM HIGH CAPACITY</vt:lpstr>
      <vt:lpstr>UNIFORM HIGH CAPACITY (Cont.)</vt:lpstr>
      <vt:lpstr>PERFORMANCE ISOLATION</vt:lpstr>
      <vt:lpstr>PERFORMANCE ISOLATION (Cont.)</vt:lpstr>
      <vt:lpstr>DIRECTORY SYSTEM PERFORMANCE</vt:lpstr>
      <vt:lpstr>DIRECTORY SYSTEM PERFORMANCE (Cont.)</vt:lpstr>
      <vt:lpstr>STRENGTHS</vt:lpstr>
      <vt:lpstr>WEAKNESSES</vt:lpstr>
      <vt:lpstr>OUR IDEAS TO ENHANCE CURRENT METHOD</vt:lpstr>
      <vt:lpstr>SUMMARY</vt:lpstr>
      <vt:lpstr>THANK YOU</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59</cp:revision>
  <dcterms:created xsi:type="dcterms:W3CDTF">2023-10-28T22:07:22Z</dcterms:created>
  <dcterms:modified xsi:type="dcterms:W3CDTF">2023-11-22T08:10:03Z</dcterms:modified>
</cp:coreProperties>
</file>